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5"/>
  </p:notesMasterIdLst>
  <p:sldIdLst>
    <p:sldId id="256" r:id="rId3"/>
    <p:sldId id="257" r:id="rId4"/>
    <p:sldId id="259" r:id="rId5"/>
    <p:sldId id="264" r:id="rId6"/>
    <p:sldId id="260" r:id="rId7"/>
    <p:sldId id="266" r:id="rId8"/>
    <p:sldId id="268" r:id="rId9"/>
    <p:sldId id="267" r:id="rId10"/>
    <p:sldId id="269" r:id="rId11"/>
    <p:sldId id="265" r:id="rId12"/>
    <p:sldId id="261" r:id="rId13"/>
    <p:sldId id="271" r:id="rId14"/>
    <p:sldId id="274" r:id="rId15"/>
    <p:sldId id="273" r:id="rId16"/>
    <p:sldId id="275" r:id="rId17"/>
    <p:sldId id="276" r:id="rId18"/>
    <p:sldId id="281" r:id="rId19"/>
    <p:sldId id="279" r:id="rId20"/>
    <p:sldId id="280" r:id="rId21"/>
    <p:sldId id="287" r:id="rId22"/>
    <p:sldId id="282" r:id="rId23"/>
    <p:sldId id="283" r:id="rId24"/>
    <p:sldId id="288" r:id="rId25"/>
    <p:sldId id="262" r:id="rId26"/>
    <p:sldId id="289" r:id="rId27"/>
    <p:sldId id="290" r:id="rId28"/>
    <p:sldId id="305" r:id="rId29"/>
    <p:sldId id="306" r:id="rId30"/>
    <p:sldId id="291" r:id="rId31"/>
    <p:sldId id="303" r:id="rId32"/>
    <p:sldId id="304" r:id="rId33"/>
    <p:sldId id="292" r:id="rId34"/>
    <p:sldId id="293" r:id="rId35"/>
    <p:sldId id="294" r:id="rId36"/>
    <p:sldId id="295" r:id="rId37"/>
    <p:sldId id="296" r:id="rId38"/>
    <p:sldId id="297" r:id="rId39"/>
    <p:sldId id="298" r:id="rId40"/>
    <p:sldId id="299" r:id="rId41"/>
    <p:sldId id="300" r:id="rId42"/>
    <p:sldId id="301" r:id="rId43"/>
    <p:sldId id="30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66"/>
    <a:srgbClr val="AD3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2" y="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233BD-656D-452B-A16F-54F0388E4422}"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D12E4C-B9CE-498E-B7C6-474BBADE3BF2}" type="slidenum">
              <a:rPr lang="en-US" smtClean="0"/>
              <a:t>‹#›</a:t>
            </a:fld>
            <a:endParaRPr lang="en-US"/>
          </a:p>
        </p:txBody>
      </p:sp>
    </p:spTree>
    <p:extLst>
      <p:ext uri="{BB962C8B-B14F-4D97-AF65-F5344CB8AC3E}">
        <p14:creationId xmlns:p14="http://schemas.microsoft.com/office/powerpoint/2010/main" val="1486570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12698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Arial" panose="020B0604020202020204" pitchFamily="34" charset="0"/>
              </a:defRPr>
            </a:lvl1pPr>
            <a:lvl2pPr marL="742950" indent="-285750" eaLnBrk="0" hangingPunct="0">
              <a:defRPr sz="1400">
                <a:solidFill>
                  <a:schemeClr val="tx1"/>
                </a:solidFill>
                <a:latin typeface="Arial" panose="020B0604020202020204" pitchFamily="34" charset="0"/>
              </a:defRPr>
            </a:lvl2pPr>
            <a:lvl3pPr marL="1143000" indent="-228600" eaLnBrk="0" hangingPunct="0">
              <a:defRPr sz="1400">
                <a:solidFill>
                  <a:schemeClr val="tx1"/>
                </a:solidFill>
                <a:latin typeface="Arial" panose="020B0604020202020204" pitchFamily="34" charset="0"/>
              </a:defRPr>
            </a:lvl3pPr>
            <a:lvl4pPr marL="1600200" indent="-228600" eaLnBrk="0" hangingPunct="0">
              <a:defRPr sz="1400">
                <a:solidFill>
                  <a:schemeClr val="tx1"/>
                </a:solidFill>
                <a:latin typeface="Arial" panose="020B0604020202020204" pitchFamily="34" charset="0"/>
              </a:defRPr>
            </a:lvl4pPr>
            <a:lvl5pPr marL="2057400" indent="-228600" eaLnBrk="0" hangingPunct="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eaLnBrk="1" hangingPunct="1"/>
            <a:fld id="{0F9A95D5-F8C3-49A7-9FE8-09CC43D62316}" type="slidenum">
              <a:rPr lang="en-US" altLang="en-US" sz="1200"/>
              <a:pPr algn="r" eaLnBrk="1" hangingPunct="1"/>
              <a:t>2</a:t>
            </a:fld>
            <a:endParaRPr lang="en-US" altLang="en-US" sz="1200"/>
          </a:p>
        </p:txBody>
      </p:sp>
    </p:spTree>
    <p:extLst>
      <p:ext uri="{BB962C8B-B14F-4D97-AF65-F5344CB8AC3E}">
        <p14:creationId xmlns:p14="http://schemas.microsoft.com/office/powerpoint/2010/main" val="3751783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5951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5184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8600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6728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1756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43974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7193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4357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4616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86C945-2A87-4F8B-9A6F-D253937A5CED}"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1195239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86C945-2A87-4F8B-9A6F-D253937A5CED}"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2720510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86C945-2A87-4F8B-9A6F-D253937A5CED}"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128578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7227"/>
      </p:ext>
    </p:extLst>
  </p:cSld>
  <p:clrMapOvr>
    <a:masterClrMapping/>
  </p:clrMapOvr>
  <p:transition spd="slow" advClick="0" advTm="2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C86C945-2A87-4F8B-9A6F-D253937A5CED}"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2798927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86C945-2A87-4F8B-9A6F-D253937A5CED}"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1219290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C86C945-2A87-4F8B-9A6F-D253937A5CED}"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2211242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C86C945-2A87-4F8B-9A6F-D253937A5CED}"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1408381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C86C945-2A87-4F8B-9A6F-D253937A5CED}" type="datetimeFigureOut">
              <a:rPr lang="en-US" smtClean="0"/>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553677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86C945-2A87-4F8B-9A6F-D253937A5CED}" type="datetimeFigureOut">
              <a:rPr lang="en-US" smtClean="0"/>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4165058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6C945-2A87-4F8B-9A6F-D253937A5CED}" type="datetimeFigureOut">
              <a:rPr lang="en-US" smtClean="0"/>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1696537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86C945-2A87-4F8B-9A6F-D253937A5CED}"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4075028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C86C945-2A87-4F8B-9A6F-D253937A5CED}"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3344378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C86C945-2A87-4F8B-9A6F-D253937A5CED}"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40140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86C945-2A87-4F8B-9A6F-D253937A5CED}"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696666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C86C945-2A87-4F8B-9A6F-D253937A5CED}"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4153896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689650"/>
      </p:ext>
    </p:extLst>
  </p:cSld>
  <p:clrMapOvr>
    <a:masterClrMapping/>
  </p:clrMapOvr>
  <p:transition spd="slow" advClick="0"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C86C945-2A87-4F8B-9A6F-D253937A5CED}" type="datetimeFigureOut">
              <a:rPr lang="en-US" smtClean="0"/>
              <a:t>3/5/2023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260253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86C945-2A87-4F8B-9A6F-D253937A5CED}"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2305713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86C945-2A87-4F8B-9A6F-D253937A5CED}" type="datetimeFigureOut">
              <a:rPr lang="en-US" smtClean="0"/>
              <a:t>3/5/2023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1942177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86C945-2A87-4F8B-9A6F-D253937A5CED}" type="datetimeFigureOut">
              <a:rPr lang="en-US" smtClean="0"/>
              <a:t>3/5/2023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2249942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6C945-2A87-4F8B-9A6F-D253937A5CED}" type="datetimeFigureOut">
              <a:rPr lang="en-US" smtClean="0"/>
              <a:t>3/5/2023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327944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C86C945-2A87-4F8B-9A6F-D253937A5CED}"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1499376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C86C945-2A87-4F8B-9A6F-D253937A5CED}" type="datetimeFigureOut">
              <a:rPr lang="en-US" smtClean="0"/>
              <a:t>3/5/2023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595236-CD33-44D8-B6DB-29341BE41DDF}" type="slidenum">
              <a:rPr lang="en-US" smtClean="0"/>
              <a:t>‹#›</a:t>
            </a:fld>
            <a:endParaRPr lang="en-US"/>
          </a:p>
        </p:txBody>
      </p:sp>
    </p:spTree>
    <p:extLst>
      <p:ext uri="{BB962C8B-B14F-4D97-AF65-F5344CB8AC3E}">
        <p14:creationId xmlns:p14="http://schemas.microsoft.com/office/powerpoint/2010/main" val="3475370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6C945-2A87-4F8B-9A6F-D253937A5CED}" type="datetimeFigureOut">
              <a:rPr lang="en-US" smtClean="0"/>
              <a:t>3/5/2023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595236-CD33-44D8-B6DB-29341BE41DDF}" type="slidenum">
              <a:rPr lang="en-US" smtClean="0"/>
              <a:t>‹#›</a:t>
            </a:fld>
            <a:endParaRPr lang="en-US"/>
          </a:p>
        </p:txBody>
      </p:sp>
    </p:spTree>
    <p:extLst>
      <p:ext uri="{BB962C8B-B14F-4D97-AF65-F5344CB8AC3E}">
        <p14:creationId xmlns:p14="http://schemas.microsoft.com/office/powerpoint/2010/main" val="1590779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6C945-2A87-4F8B-9A6F-D253937A5CED}" type="datetimeFigureOut">
              <a:rPr lang="en-US" smtClean="0"/>
              <a:t>3/5/2023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595236-CD33-44D8-B6DB-29341BE41DDF}" type="slidenum">
              <a:rPr lang="en-US" smtClean="0"/>
              <a:t>‹#›</a:t>
            </a:fld>
            <a:endParaRPr lang="en-US"/>
          </a:p>
        </p:txBody>
      </p:sp>
    </p:spTree>
    <p:extLst>
      <p:ext uri="{BB962C8B-B14F-4D97-AF65-F5344CB8AC3E}">
        <p14:creationId xmlns:p14="http://schemas.microsoft.com/office/powerpoint/2010/main" val="168291783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4.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image" Target="../media/image14.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3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39.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472877F0-9768-4960-84C5-A7902F3AE582}"/>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869420" y="1753757"/>
            <a:ext cx="8328033" cy="2964121"/>
            <a:chOff x="1579896" y="2048700"/>
            <a:chExt cx="9597340" cy="3246402"/>
          </a:xfrm>
        </p:grpSpPr>
        <p:sp>
          <p:nvSpPr>
            <p:cNvPr id="6"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Calibri"/>
                <a:ea typeface="等线" panose="02010600030101010101" pitchFamily="2" charset="-122"/>
                <a:cs typeface="+mn-cs"/>
              </a:endParaRPr>
            </a:p>
          </p:txBody>
        </p:sp>
        <p:sp>
          <p:nvSpPr>
            <p:cNvPr id="7"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Calibri"/>
                <a:ea typeface="等线" panose="02010600030101010101" pitchFamily="2" charset="-122"/>
                <a:cs typeface="+mn-cs"/>
              </a:endParaRPr>
            </a:p>
          </p:txBody>
        </p:sp>
      </p:grpSp>
      <p:pic>
        <p:nvPicPr>
          <p:cNvPr id="8"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3">
            <a:clrChange>
              <a:clrFrom>
                <a:srgbClr val="FFFFFF"/>
              </a:clrFrom>
              <a:clrTo>
                <a:srgbClr val="FFFFFF">
                  <a:alpha val="0"/>
                </a:srgbClr>
              </a:clrTo>
            </a:clrChange>
          </a:blip>
          <a:srcRect b="31009"/>
          <a:stretch/>
        </p:blipFill>
        <p:spPr>
          <a:xfrm>
            <a:off x="-177805" y="3825300"/>
            <a:ext cx="6768459" cy="3032700"/>
          </a:xfrm>
          <a:prstGeom prst="rect">
            <a:avLst/>
          </a:prstGeom>
        </p:spPr>
      </p:pic>
      <p:pic>
        <p:nvPicPr>
          <p:cNvPr id="9"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10"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0" y="1241441"/>
            <a:ext cx="1869420" cy="1121714"/>
          </a:xfrm>
          <a:prstGeom prst="rect">
            <a:avLst/>
          </a:prstGeom>
          <a:ln>
            <a:solidFill>
              <a:schemeClr val="accent1"/>
            </a:solidFill>
          </a:ln>
        </p:spPr>
      </p:pic>
      <p:pic>
        <p:nvPicPr>
          <p:cNvPr id="11"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491572" y="4179601"/>
            <a:ext cx="1265032" cy="759061"/>
          </a:xfrm>
          <a:prstGeom prst="rect">
            <a:avLst/>
          </a:prstGeom>
          <a:ln>
            <a:solidFill>
              <a:schemeClr val="accent1"/>
            </a:solidFill>
          </a:ln>
        </p:spPr>
      </p:pic>
      <p:pic>
        <p:nvPicPr>
          <p:cNvPr id="12"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a:ln>
            <a:solidFill>
              <a:schemeClr val="accent1"/>
            </a:solidFill>
          </a:ln>
        </p:spPr>
      </p:pic>
      <p:pic>
        <p:nvPicPr>
          <p:cNvPr id="14"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9802489" y="2734291"/>
            <a:ext cx="1265032" cy="759061"/>
          </a:xfrm>
          <a:prstGeom prst="rect">
            <a:avLst/>
          </a:prstGeom>
          <a:ln>
            <a:solidFill>
              <a:schemeClr val="accent1"/>
            </a:solidFill>
          </a:ln>
        </p:spPr>
      </p:pic>
      <p:sp>
        <p:nvSpPr>
          <p:cNvPr id="21" name="文本框 10">
            <a:extLst>
              <a:ext uri="{FF2B5EF4-FFF2-40B4-BE49-F238E27FC236}">
                <a16:creationId xmlns:a16="http://schemas.microsoft.com/office/drawing/2014/main" id="{EC69E397-EE63-4ECA-9659-04410C14C6D2}"/>
              </a:ext>
            </a:extLst>
          </p:cNvPr>
          <p:cNvSpPr txBox="1"/>
          <p:nvPr/>
        </p:nvSpPr>
        <p:spPr>
          <a:xfrm>
            <a:off x="3310522" y="2442096"/>
            <a:ext cx="5895732"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KHỞI</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ĐỘNG</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58188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074" y="113169"/>
            <a:ext cx="11744325" cy="5262979"/>
          </a:xfrm>
          <a:prstGeom prst="rect">
            <a:avLst/>
          </a:prstGeom>
        </p:spPr>
        <p:txBody>
          <a:bodyPr wrap="square">
            <a:spAutoFit/>
          </a:bodyPr>
          <a:lstStyle/>
          <a:p>
            <a:pPr algn="just"/>
            <a:r>
              <a:rPr lang="en-US" sz="2800" b="1" dirty="0" smtClean="0">
                <a:solidFill>
                  <a:srgbClr val="002060"/>
                </a:solidFill>
                <a:latin typeface="Times New Roman" panose="02020603050405020304" pitchFamily="18" charset="0"/>
                <a:ea typeface="Times New Roman" panose="02020603050405020304" pitchFamily="18" charset="0"/>
              </a:rPr>
              <a:t>2.</a:t>
            </a:r>
            <a:r>
              <a:rPr lang="en-US" sz="2800" b="1" dirty="0">
                <a:solidFill>
                  <a:srgbClr val="002060"/>
                </a:solidFill>
                <a:latin typeface="Times New Roman" panose="02020603050405020304" pitchFamily="18" charset="0"/>
                <a:ea typeface="Times New Roman" panose="02020603050405020304" pitchFamily="18" charset="0"/>
              </a:rPr>
              <a:t> </a:t>
            </a:r>
            <a:r>
              <a:rPr lang="vi-VN" sz="2800" b="1" dirty="0" smtClean="0">
                <a:solidFill>
                  <a:srgbClr val="002060"/>
                </a:solidFill>
                <a:latin typeface="Times New Roman" panose="02020603050405020304" pitchFamily="18" charset="0"/>
                <a:ea typeface="Times New Roman" panose="02020603050405020304" pitchFamily="18" charset="0"/>
              </a:rPr>
              <a:t>Tác </a:t>
            </a:r>
            <a:r>
              <a:rPr lang="vi-VN" sz="2800" b="1" dirty="0">
                <a:solidFill>
                  <a:srgbClr val="002060"/>
                </a:solidFill>
                <a:latin typeface="Times New Roman" panose="02020603050405020304" pitchFamily="18" charset="0"/>
                <a:ea typeface="Times New Roman" panose="02020603050405020304" pitchFamily="18" charset="0"/>
              </a:rPr>
              <a:t>giả, tác phẩm:</a:t>
            </a:r>
            <a:endParaRPr lang="en-US" sz="2800" b="1" dirty="0" smtClean="0">
              <a:solidFill>
                <a:srgbClr val="002060"/>
              </a:solidFill>
              <a:effectLst/>
              <a:latin typeface="Times New Roman" panose="02020603050405020304" pitchFamily="18" charset="0"/>
              <a:ea typeface="Times New Roman" panose="02020603050405020304" pitchFamily="18" charset="0"/>
            </a:endParaRPr>
          </a:p>
          <a:p>
            <a:r>
              <a:rPr lang="vi-VN" sz="2800" b="1" i="1" dirty="0">
                <a:solidFill>
                  <a:srgbClr val="002060"/>
                </a:solidFill>
                <a:latin typeface="Times New Roman" panose="02020603050405020304" pitchFamily="18" charset="0"/>
                <a:ea typeface="Times New Roman" panose="02020603050405020304" pitchFamily="18" charset="0"/>
              </a:rPr>
              <a:t>a. Tác giả</a:t>
            </a:r>
            <a:endParaRPr lang="en-US" sz="2800" b="1" dirty="0" smtClean="0">
              <a:solidFill>
                <a:srgbClr val="002060"/>
              </a:solidFill>
              <a:effectLst/>
              <a:latin typeface="Times New Roman" panose="02020603050405020304" pitchFamily="18" charset="0"/>
              <a:ea typeface="Times New Roman" panose="02020603050405020304" pitchFamily="18" charset="0"/>
            </a:endParaRPr>
          </a:p>
          <a:p>
            <a:pPr algn="just"/>
            <a:r>
              <a:rPr lang="vi-VN" sz="2800" dirty="0">
                <a:solidFill>
                  <a:srgbClr val="002060"/>
                </a:solidFill>
                <a:latin typeface="Times New Roman" panose="02020603050405020304" pitchFamily="18" charset="0"/>
                <a:ea typeface="Times New Roman" panose="02020603050405020304" pitchFamily="18" charset="0"/>
              </a:rPr>
              <a:t>- Tên: Hoàng Tiến Tựu ( 1933- 1998)</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r>
              <a:rPr lang="vi-VN" sz="2800" dirty="0">
                <a:solidFill>
                  <a:srgbClr val="002060"/>
                </a:solidFill>
                <a:latin typeface="Times New Roman" panose="02020603050405020304" pitchFamily="18" charset="0"/>
                <a:ea typeface="Times New Roman" panose="02020603050405020304" pitchFamily="18" charset="0"/>
              </a:rPr>
              <a:t>- Quê quán: Thanh Hóa.</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r>
              <a:rPr lang="vi-VN" sz="2800" dirty="0">
                <a:solidFill>
                  <a:srgbClr val="002060"/>
                </a:solidFill>
                <a:latin typeface="Times New Roman" panose="02020603050405020304" pitchFamily="18" charset="0"/>
                <a:ea typeface="Times New Roman" panose="02020603050405020304" pitchFamily="18" charset="0"/>
              </a:rPr>
              <a:t>- Vị trí: Là nhà nghiên cứu hàng đầu về chuyên ngành Văn học dân gian.</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r>
              <a:rPr lang="vi-VN" sz="2800" b="1" dirty="0">
                <a:solidFill>
                  <a:srgbClr val="002060"/>
                </a:solidFill>
                <a:latin typeface="Times New Roman" panose="02020603050405020304" pitchFamily="18" charset="0"/>
                <a:ea typeface="Times New Roman" panose="02020603050405020304" pitchFamily="18" charset="0"/>
              </a:rPr>
              <a:t>b. </a:t>
            </a:r>
            <a:r>
              <a:rPr lang="vi-VN" sz="2800" b="1" i="1" dirty="0">
                <a:solidFill>
                  <a:srgbClr val="002060"/>
                </a:solidFill>
                <a:latin typeface="Times New Roman" panose="02020603050405020304" pitchFamily="18" charset="0"/>
                <a:ea typeface="Times New Roman" panose="02020603050405020304" pitchFamily="18" charset="0"/>
              </a:rPr>
              <a:t>Tác phẩm</a:t>
            </a:r>
            <a:endParaRPr lang="en-US" sz="2800" b="1" dirty="0" smtClean="0">
              <a:solidFill>
                <a:srgbClr val="002060"/>
              </a:solidFill>
              <a:effectLst/>
              <a:latin typeface="Times New Roman" panose="02020603050405020304" pitchFamily="18" charset="0"/>
              <a:ea typeface="Times New Roman" panose="02020603050405020304" pitchFamily="18" charset="0"/>
            </a:endParaRPr>
          </a:p>
          <a:p>
            <a:pPr algn="just"/>
            <a:r>
              <a:rPr lang="vi-VN" sz="2800" b="1" dirty="0">
                <a:solidFill>
                  <a:srgbClr val="002060"/>
                </a:solidFill>
                <a:latin typeface="Times New Roman" panose="02020603050405020304" pitchFamily="18" charset="0"/>
                <a:ea typeface="Times New Roman" panose="02020603050405020304" pitchFamily="18" charset="0"/>
              </a:rPr>
              <a:t>- Xuất xứ: </a:t>
            </a:r>
            <a:r>
              <a:rPr lang="vi-VN" sz="2800" dirty="0">
                <a:solidFill>
                  <a:srgbClr val="002060"/>
                </a:solidFill>
                <a:latin typeface="Times New Roman" panose="02020603050405020304" pitchFamily="18" charset="0"/>
                <a:ea typeface="Times New Roman" panose="02020603050405020304" pitchFamily="18" charset="0"/>
              </a:rPr>
              <a:t>Trích </a:t>
            </a:r>
            <a:r>
              <a:rPr lang="vi-VN" sz="2800" i="1" dirty="0">
                <a:solidFill>
                  <a:srgbClr val="002060"/>
                </a:solidFill>
                <a:latin typeface="Times New Roman" panose="02020603050405020304" pitchFamily="18" charset="0"/>
                <a:ea typeface="Times New Roman" panose="02020603050405020304" pitchFamily="18" charset="0"/>
              </a:rPr>
              <a:t>Bình giảng truyện dân gian</a:t>
            </a:r>
            <a:r>
              <a:rPr lang="vi-VN" sz="2800" dirty="0">
                <a:solidFill>
                  <a:srgbClr val="002060"/>
                </a:solidFill>
                <a:latin typeface="Times New Roman" panose="02020603050405020304" pitchFamily="18" charset="0"/>
                <a:ea typeface="Times New Roman" panose="02020603050405020304" pitchFamily="18" charset="0"/>
              </a:rPr>
              <a:t> (2001).</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r>
              <a:rPr lang="en-US" sz="2800" b="1" dirty="0">
                <a:solidFill>
                  <a:srgbClr val="002060"/>
                </a:solidFill>
                <a:latin typeface="Times New Roman" panose="02020603050405020304" pitchFamily="18" charset="0"/>
                <a:ea typeface="Times New Roman" panose="02020603050405020304" pitchFamily="18" charset="0"/>
              </a:rPr>
              <a:t>-</a:t>
            </a:r>
            <a:r>
              <a:rPr lang="vi-VN" sz="2800" b="1" dirty="0">
                <a:solidFill>
                  <a:srgbClr val="002060"/>
                </a:solidFill>
                <a:latin typeface="Times New Roman" panose="02020603050405020304" pitchFamily="18" charset="0"/>
                <a:ea typeface="Times New Roman" panose="02020603050405020304" pitchFamily="18" charset="0"/>
              </a:rPr>
              <a:t> Thể loại: </a:t>
            </a:r>
            <a:r>
              <a:rPr lang="vi-VN" sz="2800" dirty="0">
                <a:solidFill>
                  <a:srgbClr val="002060"/>
                </a:solidFill>
                <a:latin typeface="Times New Roman" panose="02020603050405020304" pitchFamily="18" charset="0"/>
                <a:ea typeface="Times New Roman" panose="02020603050405020304" pitchFamily="18" charset="0"/>
              </a:rPr>
              <a:t>Nghị luận văn học.</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r>
              <a:rPr lang="en-US" sz="2800" b="1" dirty="0">
                <a:solidFill>
                  <a:srgbClr val="002060"/>
                </a:solidFill>
                <a:latin typeface="Times New Roman" panose="02020603050405020304" pitchFamily="18" charset="0"/>
                <a:ea typeface="Times New Roman" panose="02020603050405020304" pitchFamily="18" charset="0"/>
              </a:rPr>
              <a:t>- </a:t>
            </a:r>
            <a:r>
              <a:rPr lang="vi-VN" sz="2800" b="1" dirty="0">
                <a:solidFill>
                  <a:srgbClr val="002060"/>
                </a:solidFill>
                <a:latin typeface="Times New Roman" panose="02020603050405020304" pitchFamily="18" charset="0"/>
                <a:ea typeface="Times New Roman" panose="02020603050405020304" pitchFamily="18" charset="0"/>
              </a:rPr>
              <a:t> Phương thức biểu đạt: </a:t>
            </a:r>
            <a:r>
              <a:rPr lang="vi-VN" sz="2800" dirty="0">
                <a:solidFill>
                  <a:srgbClr val="002060"/>
                </a:solidFill>
                <a:latin typeface="Times New Roman" panose="02020603050405020304" pitchFamily="18" charset="0"/>
                <a:ea typeface="Times New Roman" panose="02020603050405020304" pitchFamily="18" charset="0"/>
              </a:rPr>
              <a:t>nghị luận.</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r>
              <a:rPr lang="en-US" sz="2800" b="1" dirty="0">
                <a:solidFill>
                  <a:srgbClr val="002060"/>
                </a:solidFill>
                <a:latin typeface="Times New Roman" panose="02020603050405020304" pitchFamily="18" charset="0"/>
                <a:ea typeface="Times New Roman" panose="02020603050405020304" pitchFamily="18" charset="0"/>
              </a:rPr>
              <a:t>- </a:t>
            </a:r>
            <a:r>
              <a:rPr lang="vi-VN" sz="2800" b="1" dirty="0">
                <a:solidFill>
                  <a:srgbClr val="002060"/>
                </a:solidFill>
                <a:latin typeface="Times New Roman" panose="02020603050405020304" pitchFamily="18" charset="0"/>
                <a:ea typeface="Times New Roman" panose="02020603050405020304" pitchFamily="18" charset="0"/>
              </a:rPr>
              <a:t> Bố cục:  </a:t>
            </a:r>
            <a:r>
              <a:rPr lang="vi-VN" sz="2800" dirty="0">
                <a:solidFill>
                  <a:srgbClr val="002060"/>
                </a:solidFill>
                <a:latin typeface="Times New Roman" panose="02020603050405020304" pitchFamily="18" charset="0"/>
                <a:ea typeface="Times New Roman" panose="02020603050405020304" pitchFamily="18" charset="0"/>
              </a:rPr>
              <a:t>3 phần</a:t>
            </a:r>
            <a:endParaRPr lang="en-US" sz="2800" dirty="0" smtClean="0">
              <a:solidFill>
                <a:srgbClr val="002060"/>
              </a:solidFill>
              <a:effectLst/>
              <a:latin typeface="Times New Roman" panose="02020603050405020304" pitchFamily="18" charset="0"/>
              <a:ea typeface="Times New Roman" panose="02020603050405020304" pitchFamily="18" charset="0"/>
            </a:endParaRPr>
          </a:p>
          <a:p>
            <a:pPr algn="just"/>
            <a:r>
              <a:rPr lang="en-US" sz="2800" b="1" dirty="0" smtClean="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Vấn</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đề</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nghị</a:t>
            </a:r>
            <a:r>
              <a:rPr lang="en-US" sz="2800" b="1" dirty="0">
                <a:solidFill>
                  <a:srgbClr val="002060"/>
                </a:solidFill>
                <a:latin typeface="Times New Roman" panose="02020603050405020304" pitchFamily="18" charset="0"/>
                <a:ea typeface="Calibri" panose="020F0502020204030204" pitchFamily="34" charset="0"/>
              </a:rPr>
              <a:t> </a:t>
            </a:r>
            <a:r>
              <a:rPr lang="en-US" sz="2800" b="1" dirty="0" err="1">
                <a:solidFill>
                  <a:srgbClr val="002060"/>
                </a:solidFill>
                <a:latin typeface="Times New Roman" panose="02020603050405020304" pitchFamily="18" charset="0"/>
                <a:ea typeface="Calibri" panose="020F0502020204030204" pitchFamily="34" charset="0"/>
              </a:rPr>
              <a:t>luận</a:t>
            </a:r>
            <a:r>
              <a:rPr lang="en-US" sz="2800" b="1"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Bàn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về</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vẻ</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đẹp</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của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nhân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vật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Thánh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Gióng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trong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truyền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thuyết</a:t>
            </a:r>
            <a:r>
              <a:rPr lang="en-US" sz="2800" dirty="0">
                <a:solidFill>
                  <a:srgbClr val="002060"/>
                </a:solidFill>
                <a:latin typeface="Times New Roman" panose="02020603050405020304" pitchFamily="18" charset="0"/>
                <a:ea typeface="Calibri" panose="020F0502020204030204" pitchFamily="34" charset="0"/>
              </a:rPr>
              <a:t> </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rot="20528495">
            <a:off x="3752455" y="-107762"/>
            <a:ext cx="843821" cy="830997"/>
          </a:xfrm>
          <a:prstGeom prst="rect">
            <a:avLst/>
          </a:prstGeom>
        </p:spPr>
        <p:txBody>
          <a:bodyPr wrap="none">
            <a:spAutoFit/>
          </a:bodyPr>
          <a:lstStyle/>
          <a:p>
            <a:pPr marR="30480" algn="just"/>
            <a:r>
              <a:rPr lang="en-US" sz="4800" b="1" dirty="0">
                <a:solidFill>
                  <a:srgbClr val="002060"/>
                </a:solidFill>
                <a:latin typeface="Times New Roman" panose="02020603050405020304" pitchFamily="18" charset="0"/>
                <a:ea typeface="Times New Roman" panose="02020603050405020304" pitchFamily="18" charset="0"/>
                <a:sym typeface="Wingdings 2" panose="05020102010507070707" pitchFamily="18" charset="2"/>
              </a:rPr>
              <a:t></a:t>
            </a:r>
            <a:endParaRPr lang="en-US" sz="4800"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2688668"/>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repeatCount="indefinite"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472877F0-9768-4960-84C5-A7902F3AE582}"/>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6"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8"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3">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9"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10"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11"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12"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3" name="文本框 10">
            <a:extLst>
              <a:ext uri="{FF2B5EF4-FFF2-40B4-BE49-F238E27FC236}">
                <a16:creationId xmlns:a16="http://schemas.microsoft.com/office/drawing/2014/main" id="{EC69E397-EE63-4ECA-9659-04410C14C6D2}"/>
              </a:ext>
            </a:extLst>
          </p:cNvPr>
          <p:cNvSpPr txBox="1"/>
          <p:nvPr/>
        </p:nvSpPr>
        <p:spPr>
          <a:xfrm>
            <a:off x="2542692" y="2157731"/>
            <a:ext cx="616067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II.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Suy</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ngẫm</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và</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phản</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hồi</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4"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346030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Nêu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vấn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đề</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52128" y="2538135"/>
            <a:ext cx="5487743" cy="1481175"/>
          </a:xfrm>
          <a:prstGeom prst="rect">
            <a:avLst/>
          </a:prstGeom>
          <a:noFill/>
        </p:spPr>
        <p:txBody>
          <a:bodyPr wrap="square" rtlCol="0">
            <a:spAutoFit/>
          </a:bodyPr>
          <a:lstStyle/>
          <a:p>
            <a:pPr lvl="0" algn="ctr" defTabSz="457200">
              <a:lnSpc>
                <a:spcPct val="150000"/>
              </a:lnSpc>
              <a:defRPr/>
            </a:pPr>
            <a:r>
              <a:rPr lang="de-DE" sz="3200" i="1" dirty="0">
                <a:solidFill>
                  <a:srgbClr val="C00000"/>
                </a:solidFill>
                <a:latin typeface="Times New Roman" panose="02020603050405020304" pitchFamily="18" charset="0"/>
                <a:cs typeface="Times New Roman" panose="02020603050405020304" pitchFamily="18" charset="0"/>
              </a:rPr>
              <a:t>Tác giả đã nêu ra những ý kiến nào về nhân vật Thánh Gióng?</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4040773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500" fill="hold"/>
                                        <p:tgtEl>
                                          <p:spTgt spid="34"/>
                                        </p:tgtEl>
                                        <p:attrNameLst>
                                          <p:attrName>ppt_w</p:attrName>
                                        </p:attrNameLst>
                                      </p:cBhvr>
                                      <p:tavLst>
                                        <p:tav tm="0">
                                          <p:val>
                                            <p:fltVal val="0"/>
                                          </p:val>
                                        </p:tav>
                                        <p:tav tm="100000">
                                          <p:val>
                                            <p:strVal val="#ppt_w"/>
                                          </p:val>
                                        </p:tav>
                                      </p:tavLst>
                                    </p:anim>
                                    <p:anim calcmode="lin" valueType="num">
                                      <p:cBhvr>
                                        <p:cTn id="26" dur="500" fill="hold"/>
                                        <p:tgtEl>
                                          <p:spTgt spid="34"/>
                                        </p:tgtEl>
                                        <p:attrNameLst>
                                          <p:attrName>ppt_h</p:attrName>
                                        </p:attrNameLst>
                                      </p:cBhvr>
                                      <p:tavLst>
                                        <p:tav tm="0">
                                          <p:val>
                                            <p:fltVal val="0"/>
                                          </p:val>
                                        </p:tav>
                                        <p:tav tm="100000">
                                          <p:val>
                                            <p:strVal val="#ppt_h"/>
                                          </p:val>
                                        </p:tav>
                                      </p:tavLst>
                                    </p:anim>
                                    <p:animEffect transition="in" filter="fade">
                                      <p:cBhvr>
                                        <p:cTn id="27" dur="500"/>
                                        <p:tgtEl>
                                          <p:spTgt spid="34"/>
                                        </p:tgtEl>
                                      </p:cBhvr>
                                    </p:animEffect>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2" presetClass="entr" presetSubtype="4" fill="hold" grpId="0"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ppt_x"/>
                                          </p:val>
                                        </p:tav>
                                        <p:tav tm="100000">
                                          <p:val>
                                            <p:strVal val="#ppt_x"/>
                                          </p:val>
                                        </p:tav>
                                      </p:tavLst>
                                    </p:anim>
                                    <p:anim calcmode="lin" valueType="num">
                                      <p:cBhvr additive="base">
                                        <p:cTn id="37" dur="500" fill="hold"/>
                                        <p:tgtEl>
                                          <p:spTgt spid="38"/>
                                        </p:tgtEl>
                                        <p:attrNameLst>
                                          <p:attrName>ppt_y</p:attrName>
                                        </p:attrNameLst>
                                      </p:cBhvr>
                                      <p:tavLst>
                                        <p:tav tm="0">
                                          <p:val>
                                            <p:strVal val="1+#ppt_h/2"/>
                                          </p:val>
                                        </p:tav>
                                        <p:tav tm="100000">
                                          <p:val>
                                            <p:strVal val="#ppt_y"/>
                                          </p:val>
                                        </p:tav>
                                      </p:tavLst>
                                    </p:anim>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77"/>
                                        </p:tgtEl>
                                        <p:attrNameLst>
                                          <p:attrName>style.visibility</p:attrName>
                                        </p:attrNameLst>
                                      </p:cBhvr>
                                      <p:to>
                                        <p:strVal val="visible"/>
                                      </p:to>
                                    </p:set>
                                    <p:anim calcmode="lin" valueType="num">
                                      <p:cBhvr>
                                        <p:cTn id="47" dur="500" fill="hold"/>
                                        <p:tgtEl>
                                          <p:spTgt spid="77"/>
                                        </p:tgtEl>
                                        <p:attrNameLst>
                                          <p:attrName>ppt_w</p:attrName>
                                        </p:attrNameLst>
                                      </p:cBhvr>
                                      <p:tavLst>
                                        <p:tav tm="0">
                                          <p:val>
                                            <p:fltVal val="0"/>
                                          </p:val>
                                        </p:tav>
                                        <p:tav tm="100000">
                                          <p:val>
                                            <p:strVal val="#ppt_w"/>
                                          </p:val>
                                        </p:tav>
                                      </p:tavLst>
                                    </p:anim>
                                    <p:anim calcmode="lin" valueType="num">
                                      <p:cBhvr>
                                        <p:cTn id="48" dur="500" fill="hold"/>
                                        <p:tgtEl>
                                          <p:spTgt spid="77"/>
                                        </p:tgtEl>
                                        <p:attrNameLst>
                                          <p:attrName>ppt_h</p:attrName>
                                        </p:attrNameLst>
                                      </p:cBhvr>
                                      <p:tavLst>
                                        <p:tav tm="0">
                                          <p:val>
                                            <p:fltVal val="0"/>
                                          </p:val>
                                        </p:tav>
                                        <p:tav tm="100000">
                                          <p:val>
                                            <p:strVal val="#ppt_h"/>
                                          </p:val>
                                        </p:tav>
                                      </p:tavLst>
                                    </p:anim>
                                    <p:animEffect transition="in" filter="fade">
                                      <p:cBhvr>
                                        <p:cTn id="49" dur="500"/>
                                        <p:tgtEl>
                                          <p:spTgt spid="77"/>
                                        </p:tgtEl>
                                      </p:cBhvr>
                                    </p:animEffect>
                                  </p:childTnLst>
                                </p:cTn>
                              </p:par>
                            </p:childTnLst>
                          </p:cTn>
                        </p:par>
                        <p:par>
                          <p:cTn id="50" fill="hold">
                            <p:stCondLst>
                              <p:cond delay="4000"/>
                            </p:stCondLst>
                            <p:childTnLst>
                              <p:par>
                                <p:cTn id="51" presetID="53" presetClass="entr" presetSubtype="16" fill="hold" nodeType="after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childTnLst>
                          </p:cTn>
                        </p:par>
                        <p:par>
                          <p:cTn id="56" fill="hold">
                            <p:stCondLst>
                              <p:cond delay="4500"/>
                            </p:stCondLst>
                            <p:childTnLst>
                              <p:par>
                                <p:cTn id="57" presetID="53" presetClass="entr" presetSubtype="16"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par>
                          <p:cTn id="62" fill="hold">
                            <p:stCondLst>
                              <p:cond delay="5000"/>
                            </p:stCondLst>
                            <p:childTnLst>
                              <p:par>
                                <p:cTn id="63" presetID="2" presetClass="entr" presetSubtype="4"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heel(1)">
                                      <p:cBhvr>
                                        <p:cTn id="7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9749" y="426079"/>
            <a:ext cx="4474921" cy="523220"/>
          </a:xfrm>
          <a:prstGeom prst="rect">
            <a:avLst/>
          </a:prstGeom>
        </p:spPr>
        <p:txBody>
          <a:bodyPr wrap="square">
            <a:spAutoFit/>
          </a:bodyPr>
          <a:lstStyle/>
          <a:p>
            <a:pPr>
              <a:spcAft>
                <a:spcPts val="0"/>
              </a:spcAft>
            </a:pPr>
            <a:r>
              <a:rPr lang="pt-BR" sz="2800" b="1" dirty="0">
                <a:solidFill>
                  <a:srgbClr val="002060"/>
                </a:solidFill>
                <a:latin typeface="Times New Roman" panose="02020603050405020304" pitchFamily="18" charset="0"/>
                <a:ea typeface="Times New Roman" panose="02020603050405020304" pitchFamily="18" charset="0"/>
              </a:rPr>
              <a:t>1. Nêu vấn đề nghị luận</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rotWithShape="1">
          <a:blip r:embed="rId2"/>
          <a:srcRect l="27663"/>
          <a:stretch/>
        </p:blipFill>
        <p:spPr>
          <a:xfrm>
            <a:off x="6386761" y="426079"/>
            <a:ext cx="5805239" cy="3728011"/>
          </a:xfrm>
          <a:prstGeom prst="rect">
            <a:avLst/>
          </a:prstGeom>
          <a:ln>
            <a:noFill/>
          </a:ln>
          <a:effectLst>
            <a:outerShdw blurRad="190500" algn="tl" rotWithShape="0">
              <a:srgbClr val="000000">
                <a:alpha val="70000"/>
              </a:srgbClr>
            </a:outerShdw>
          </a:effectLst>
        </p:spPr>
      </p:pic>
      <p:sp>
        <p:nvSpPr>
          <p:cNvPr id="11" name="Rectangle 10"/>
          <p:cNvSpPr/>
          <p:nvPr/>
        </p:nvSpPr>
        <p:spPr>
          <a:xfrm>
            <a:off x="89749" y="1183093"/>
            <a:ext cx="6177764" cy="4031873"/>
          </a:xfrm>
          <a:prstGeom prst="rect">
            <a:avLst/>
          </a:prstGeom>
        </p:spPr>
        <p:txBody>
          <a:bodyPr wrap="square">
            <a:spAutoFit/>
          </a:bodyPr>
          <a:lstStyle/>
          <a:p>
            <a:pPr algn="just">
              <a:spcAft>
                <a:spcPts val="0"/>
              </a:spcAft>
            </a:pPr>
            <a:r>
              <a:rPr lang="en-US" sz="3200" dirty="0" err="1">
                <a:solidFill>
                  <a:srgbClr val="002060"/>
                </a:solidFill>
                <a:latin typeface="Times New Roman" panose="02020603050405020304" pitchFamily="18" charset="0"/>
                <a:ea typeface="Times New Roman" panose="02020603050405020304" pitchFamily="18" charset="0"/>
              </a:rPr>
              <a:t>Tác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giả</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mở</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đầu</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bằng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cách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nêu</a:t>
            </a:r>
            <a:r>
              <a:rPr lang="en-US" sz="3200" dirty="0">
                <a:solidFill>
                  <a:srgbClr val="002060"/>
                </a:solidFill>
                <a:latin typeface="Times New Roman" panose="02020603050405020304" pitchFamily="18" charset="0"/>
                <a:ea typeface="Times New Roman" panose="02020603050405020304" pitchFamily="18" charset="0"/>
              </a:rPr>
              <a:t> ý </a:t>
            </a:r>
            <a:r>
              <a:rPr lang="en-US" sz="3200" dirty="0" err="1">
                <a:solidFill>
                  <a:srgbClr val="002060"/>
                </a:solidFill>
                <a:latin typeface="Times New Roman" panose="02020603050405020304" pitchFamily="18" charset="0"/>
                <a:ea typeface="Times New Roman" panose="02020603050405020304" pitchFamily="18" charset="0"/>
              </a:rPr>
              <a:t>kiến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của</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mình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về</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nhân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vật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Thánh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Gióng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được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xây</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dựng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rất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đặc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sắc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vừa</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là</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một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anh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hùng</a:t>
            </a:r>
            <a:r>
              <a:rPr lang="en-US" sz="3200" dirty="0">
                <a:solidFill>
                  <a:srgbClr val="002060"/>
                </a:solidFill>
                <a:latin typeface="Times New Roman" panose="02020603050405020304" pitchFamily="18" charset="0"/>
                <a:ea typeface="Times New Roman" panose="02020603050405020304" pitchFamily="18" charset="0"/>
              </a:rPr>
              <a:t> phi </a:t>
            </a:r>
            <a:r>
              <a:rPr lang="en-US" sz="3200" dirty="0" err="1">
                <a:solidFill>
                  <a:srgbClr val="002060"/>
                </a:solidFill>
                <a:latin typeface="Times New Roman" panose="02020603050405020304" pitchFamily="18" charset="0"/>
                <a:ea typeface="Times New Roman" panose="02020603050405020304" pitchFamily="18" charset="0"/>
              </a:rPr>
              <a:t>thường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với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vẻ</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đẹp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lí</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tưởng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vừa</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là</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một</a:t>
            </a:r>
            <a:r>
              <a:rPr lang="en-US" sz="3200" dirty="0">
                <a:solidFill>
                  <a:srgbClr val="002060"/>
                </a:solidFill>
                <a:latin typeface="Times New Roman" panose="02020603050405020304" pitchFamily="18" charset="0"/>
                <a:ea typeface="Times New Roman" panose="02020603050405020304" pitchFamily="18" charset="0"/>
              </a:rPr>
              <a:t> con </a:t>
            </a:r>
            <a:r>
              <a:rPr lang="en-US" sz="3200" dirty="0" err="1">
                <a:solidFill>
                  <a:srgbClr val="002060"/>
                </a:solidFill>
                <a:latin typeface="Times New Roman" panose="02020603050405020304" pitchFamily="18" charset="0"/>
                <a:ea typeface="Times New Roman" panose="02020603050405020304" pitchFamily="18" charset="0"/>
              </a:rPr>
              <a:t>người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trần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thế</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với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những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vẻ</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đẹp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giản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dị</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gần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gũi</a:t>
            </a:r>
            <a:r>
              <a:rPr lang="en-US" sz="3200" dirty="0">
                <a:solidFill>
                  <a:srgbClr val="002060"/>
                </a:solidFill>
                <a:latin typeface="Times New Roman" panose="02020603050405020304" pitchFamily="18" charset="0"/>
                <a:ea typeface="Times New Roman" panose="02020603050405020304" pitchFamily="18" charset="0"/>
              </a:rPr>
              <a:t>.</a:t>
            </a:r>
          </a:p>
          <a:p>
            <a:pPr>
              <a:spcAft>
                <a:spcPts val="0"/>
              </a:spcAft>
            </a:pPr>
            <a:r>
              <a:rPr lang="en-US" sz="3200" dirty="0">
                <a:solidFill>
                  <a:srgbClr val="002060"/>
                </a:solidFill>
                <a:latin typeface="Times New Roman" panose="02020603050405020304" pitchFamily="18" charset="0"/>
                <a:ea typeface="Times New Roman" panose="02020603050405020304" pitchFamily="18" charset="0"/>
              </a:rPr>
              <a:t>-&gt; </a:t>
            </a:r>
            <a:r>
              <a:rPr lang="en-US" sz="3200" dirty="0" err="1">
                <a:solidFill>
                  <a:srgbClr val="002060"/>
                </a:solidFill>
                <a:latin typeface="Times New Roman" panose="02020603050405020304" pitchFamily="18" charset="0"/>
                <a:ea typeface="Times New Roman" panose="02020603050405020304" pitchFamily="18" charset="0"/>
              </a:rPr>
              <a:t>Cách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vào</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đề</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trực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tiếp</a:t>
            </a:r>
            <a:r>
              <a:rPr lang="en-US" sz="3200" dirty="0">
                <a:solidFill>
                  <a:srgbClr val="002060"/>
                </a:solidFill>
                <a:latin typeface="Times New Roman" panose="02020603050405020304" pitchFamily="18" charset="0"/>
                <a:ea typeface="Times New Roman" panose="02020603050405020304" pitchFamily="18" charset="0"/>
              </a:rPr>
              <a:t>.</a:t>
            </a:r>
            <a:endParaRPr lang="en-US" sz="3200" dirty="0">
              <a:solidFill>
                <a:srgbClr val="002060"/>
              </a:solidFill>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6701087" y="4139303"/>
            <a:ext cx="5490913" cy="2062103"/>
          </a:xfrm>
          <a:prstGeom prst="rect">
            <a:avLst/>
          </a:prstGeom>
        </p:spPr>
        <p:txBody>
          <a:bodyPr wrap="square">
            <a:spAutoFit/>
          </a:bodyPr>
          <a:lstStyle/>
          <a:p>
            <a:pPr algn="just"/>
            <a:r>
              <a:rPr lang="en-US" sz="3200" dirty="0" err="1">
                <a:solidFill>
                  <a:srgbClr val="002060"/>
                </a:solidFill>
                <a:latin typeface="Times New Roman" panose="02020603050405020304" pitchFamily="18" charset="0"/>
                <a:ea typeface="Times New Roman" panose="02020603050405020304" pitchFamily="18" charset="0"/>
              </a:rPr>
              <a:t>Khẳng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định</a:t>
            </a:r>
            <a:r>
              <a:rPr lang="en-US" sz="3200" dirty="0">
                <a:solidFill>
                  <a:srgbClr val="002060"/>
                </a:solidFill>
                <a:latin typeface="Times New Roman" panose="02020603050405020304" pitchFamily="18" charset="0"/>
                <a:ea typeface="Times New Roman" panose="02020603050405020304" pitchFamily="18" charset="0"/>
              </a:rPr>
              <a:t>: 2 </a:t>
            </a:r>
            <a:r>
              <a:rPr lang="en-US" sz="3200" dirty="0" err="1">
                <a:solidFill>
                  <a:srgbClr val="002060"/>
                </a:solidFill>
                <a:latin typeface="Times New Roman" panose="02020603050405020304" pitchFamily="18" charset="0"/>
                <a:ea typeface="Times New Roman" panose="02020603050405020304" pitchFamily="18" charset="0"/>
              </a:rPr>
              <a:t>vẻ</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đẹp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cùng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tồn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tại</a:t>
            </a:r>
            <a:r>
              <a:rPr lang="en-US" sz="3200" dirty="0">
                <a:solidFill>
                  <a:srgbClr val="002060"/>
                </a:solidFill>
                <a:latin typeface="Times New Roman" panose="02020603050405020304" pitchFamily="18" charset="0"/>
                <a:ea typeface="Times New Roman" panose="02020603050405020304" pitchFamily="18" charset="0"/>
              </a:rPr>
              <a:t> ở </a:t>
            </a:r>
            <a:r>
              <a:rPr lang="en-US" sz="3200" dirty="0" err="1">
                <a:solidFill>
                  <a:srgbClr val="002060"/>
                </a:solidFill>
                <a:latin typeface="Times New Roman" panose="02020603050405020304" pitchFamily="18" charset="0"/>
                <a:ea typeface="Times New Roman" panose="02020603050405020304" pitchFamily="18" charset="0"/>
              </a:rPr>
              <a:t>nhân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vật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Thánh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Gióng</a:t>
            </a:r>
            <a:r>
              <a:rPr lang="en-US" sz="3200" dirty="0">
                <a:solidFill>
                  <a:srgbClr val="002060"/>
                </a:solidFill>
                <a:latin typeface="Times New Roman" panose="02020603050405020304" pitchFamily="18" charset="0"/>
                <a:ea typeface="Times New Roman" panose="02020603050405020304" pitchFamily="18" charset="0"/>
              </a:rPr>
              <a:t>: phi </a:t>
            </a:r>
            <a:r>
              <a:rPr lang="en-US" sz="3200" dirty="0" err="1">
                <a:solidFill>
                  <a:srgbClr val="002060"/>
                </a:solidFill>
                <a:latin typeface="Times New Roman" panose="02020603050405020304" pitchFamily="18" charset="0"/>
                <a:ea typeface="Times New Roman" panose="02020603050405020304" pitchFamily="18" charset="0"/>
              </a:rPr>
              <a:t>thường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lí</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tưởng</a:t>
            </a:r>
            <a:r>
              <a:rPr lang="en-US" sz="3200" dirty="0">
                <a:solidFill>
                  <a:srgbClr val="002060"/>
                </a:solidFill>
                <a:latin typeface="Times New Roman" panose="02020603050405020304" pitchFamily="18" charset="0"/>
                <a:ea typeface="Times New Roman" panose="02020603050405020304" pitchFamily="18" charset="0"/>
              </a:rPr>
              <a:t> &gt;&lt; </a:t>
            </a:r>
            <a:r>
              <a:rPr lang="en-US" sz="3200" dirty="0" err="1">
                <a:solidFill>
                  <a:srgbClr val="002060"/>
                </a:solidFill>
                <a:latin typeface="Times New Roman" panose="02020603050405020304" pitchFamily="18" charset="0"/>
                <a:ea typeface="Times New Roman" panose="02020603050405020304" pitchFamily="18" charset="0"/>
              </a:rPr>
              <a:t>giản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dị</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gần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gũi</a:t>
            </a:r>
            <a:r>
              <a:rPr lang="en-US" sz="3200" dirty="0">
                <a:solidFill>
                  <a:srgbClr val="002060"/>
                </a:solidFill>
                <a:latin typeface="Times New Roman" panose="02020603050405020304" pitchFamily="18" charset="0"/>
                <a:ea typeface="Times New Roman" panose="02020603050405020304" pitchFamily="18" charset="0"/>
              </a:rPr>
              <a:t>.</a:t>
            </a:r>
            <a:endParaRPr lang="en-US" sz="3200" dirty="0">
              <a:solidFill>
                <a:srgbClr val="002060"/>
              </a:solidFill>
            </a:endParaRPr>
          </a:p>
        </p:txBody>
      </p:sp>
    </p:spTree>
    <p:extLst>
      <p:ext uri="{BB962C8B-B14F-4D97-AF65-F5344CB8AC3E}">
        <p14:creationId xmlns:p14="http://schemas.microsoft.com/office/powerpoint/2010/main" val="87969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170587"/>
            <a:ext cx="11677650" cy="3046988"/>
          </a:xfrm>
          <a:prstGeom prst="rect">
            <a:avLst/>
          </a:prstGeom>
        </p:spPr>
        <p:txBody>
          <a:bodyPr wrap="square">
            <a:spAutoFit/>
          </a:bodyPr>
          <a:lstStyle/>
          <a:p>
            <a:pPr algn="just"/>
            <a:r>
              <a:rPr lang="nl-NL" sz="3200" b="1">
                <a:solidFill>
                  <a:srgbClr val="002060"/>
                </a:solidFill>
                <a:latin typeface="Times New Roman" panose="02020603050405020304" pitchFamily="18" charset="0"/>
                <a:ea typeface="Times New Roman" panose="02020603050405020304" pitchFamily="18" charset="0"/>
              </a:rPr>
              <a:t>II. </a:t>
            </a:r>
            <a:r>
              <a:rPr lang="nl-NL" sz="3200" b="1" dirty="0">
                <a:solidFill>
                  <a:srgbClr val="002060"/>
                </a:solidFill>
                <a:latin typeface="Times New Roman" panose="02020603050405020304" pitchFamily="18" charset="0"/>
                <a:ea typeface="Times New Roman" panose="02020603050405020304" pitchFamily="18" charset="0"/>
              </a:rPr>
              <a:t>Suy ngẫm và phản hồi. </a:t>
            </a:r>
            <a:endParaRPr lang="en-US" sz="3200" dirty="0" smtClean="0">
              <a:solidFill>
                <a:srgbClr val="002060"/>
              </a:solidFill>
              <a:effectLst/>
              <a:latin typeface="Times New Roman" panose="02020603050405020304" pitchFamily="18" charset="0"/>
              <a:ea typeface="Times New Roman" panose="02020603050405020304" pitchFamily="18" charset="0"/>
            </a:endParaRPr>
          </a:p>
          <a:p>
            <a:pPr algn="just"/>
            <a:r>
              <a:rPr lang="en-US" sz="3200" b="1" dirty="0">
                <a:solidFill>
                  <a:srgbClr val="002060"/>
                </a:solidFill>
                <a:latin typeface="Times New Roman" panose="02020603050405020304" pitchFamily="18" charset="0"/>
                <a:ea typeface="Times New Roman" panose="02020603050405020304" pitchFamily="18" charset="0"/>
              </a:rPr>
              <a:t>1/ </a:t>
            </a:r>
            <a:r>
              <a:rPr lang="en-US" sz="3200" b="1" dirty="0" err="1">
                <a:solidFill>
                  <a:srgbClr val="002060"/>
                </a:solidFill>
                <a:latin typeface="Times New Roman" panose="02020603050405020304" pitchFamily="18" charset="0"/>
                <a:ea typeface="Times New Roman" panose="02020603050405020304" pitchFamily="18" charset="0"/>
              </a:rPr>
              <a:t>Vấn</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đề</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nghị</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luận</a:t>
            </a:r>
            <a:endParaRPr lang="en-US" sz="3200" dirty="0" smtClean="0">
              <a:solidFill>
                <a:srgbClr val="002060"/>
              </a:solidFill>
              <a:effectLst/>
              <a:latin typeface="Times New Roman" panose="02020603050405020304" pitchFamily="18" charset="0"/>
              <a:ea typeface="Times New Roman" panose="02020603050405020304" pitchFamily="18" charset="0"/>
            </a:endParaRPr>
          </a:p>
          <a:p>
            <a:pPr algn="just"/>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Cách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vào</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đề</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trực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tiếp</a:t>
            </a:r>
            <a:r>
              <a:rPr lang="en-US" sz="3200" dirty="0">
                <a:solidFill>
                  <a:srgbClr val="002060"/>
                </a:solidFill>
                <a:latin typeface="Times New Roman" panose="02020603050405020304" pitchFamily="18" charset="0"/>
                <a:ea typeface="Times New Roman" panose="02020603050405020304" pitchFamily="18" charset="0"/>
              </a:rPr>
              <a:t>.</a:t>
            </a:r>
            <a:endParaRPr lang="en-US" sz="3200" dirty="0" smtClean="0">
              <a:solidFill>
                <a:srgbClr val="002060"/>
              </a:solidFill>
              <a:effectLst/>
              <a:latin typeface="Times New Roman" panose="02020603050405020304" pitchFamily="18" charset="0"/>
              <a:ea typeface="Times New Roman" panose="02020603050405020304" pitchFamily="18" charset="0"/>
            </a:endParaRPr>
          </a:p>
          <a:p>
            <a:pPr algn="just"/>
            <a:r>
              <a:rPr lang="en-US" sz="3200" dirty="0">
                <a:solidFill>
                  <a:srgbClr val="002060"/>
                </a:solidFill>
                <a:latin typeface="Times New Roman" panose="02020603050405020304" pitchFamily="18" charset="0"/>
                <a:ea typeface="Times New Roman" panose="02020603050405020304" pitchFamily="18" charset="0"/>
              </a:rPr>
              <a:t>=&gt; </a:t>
            </a:r>
            <a:r>
              <a:rPr lang="en-US" sz="3200" dirty="0" err="1">
                <a:solidFill>
                  <a:srgbClr val="002060"/>
                </a:solidFill>
                <a:latin typeface="Times New Roman" panose="02020603050405020304" pitchFamily="18" charset="0"/>
                <a:ea typeface="Times New Roman" panose="02020603050405020304" pitchFamily="18" charset="0"/>
              </a:rPr>
              <a:t>Khẳng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định</a:t>
            </a:r>
            <a:r>
              <a:rPr lang="en-US" sz="3200" dirty="0">
                <a:solidFill>
                  <a:srgbClr val="002060"/>
                </a:solidFill>
                <a:latin typeface="Times New Roman" panose="02020603050405020304" pitchFamily="18" charset="0"/>
                <a:ea typeface="Times New Roman" panose="02020603050405020304" pitchFamily="18" charset="0"/>
              </a:rPr>
              <a:t>: 2 </a:t>
            </a:r>
            <a:r>
              <a:rPr lang="en-US" sz="3200" dirty="0" err="1">
                <a:solidFill>
                  <a:srgbClr val="002060"/>
                </a:solidFill>
                <a:latin typeface="Times New Roman" panose="02020603050405020304" pitchFamily="18" charset="0"/>
                <a:ea typeface="Times New Roman" panose="02020603050405020304" pitchFamily="18" charset="0"/>
              </a:rPr>
              <a:t>vẻ</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đẹp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cùng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tồn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tại</a:t>
            </a:r>
            <a:r>
              <a:rPr lang="en-US" sz="3200" dirty="0">
                <a:solidFill>
                  <a:srgbClr val="002060"/>
                </a:solidFill>
                <a:latin typeface="Times New Roman" panose="02020603050405020304" pitchFamily="18" charset="0"/>
                <a:ea typeface="Times New Roman" panose="02020603050405020304" pitchFamily="18" charset="0"/>
              </a:rPr>
              <a:t> ở </a:t>
            </a:r>
            <a:r>
              <a:rPr lang="en-US" sz="3200" dirty="0" err="1">
                <a:solidFill>
                  <a:srgbClr val="002060"/>
                </a:solidFill>
                <a:latin typeface="Times New Roman" panose="02020603050405020304" pitchFamily="18" charset="0"/>
                <a:ea typeface="Times New Roman" panose="02020603050405020304" pitchFamily="18" charset="0"/>
              </a:rPr>
              <a:t>nhân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vật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Thánh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Gióng</a:t>
            </a:r>
            <a:r>
              <a:rPr lang="en-US" sz="3200" dirty="0">
                <a:solidFill>
                  <a:srgbClr val="002060"/>
                </a:solidFill>
                <a:latin typeface="Times New Roman" panose="02020603050405020304" pitchFamily="18" charset="0"/>
                <a:ea typeface="Times New Roman" panose="02020603050405020304" pitchFamily="18" charset="0"/>
              </a:rPr>
              <a:t>: phi </a:t>
            </a:r>
            <a:r>
              <a:rPr lang="en-US" sz="3200" dirty="0" err="1">
                <a:solidFill>
                  <a:srgbClr val="002060"/>
                </a:solidFill>
                <a:latin typeface="Times New Roman" panose="02020603050405020304" pitchFamily="18" charset="0"/>
                <a:ea typeface="Times New Roman" panose="02020603050405020304" pitchFamily="18" charset="0"/>
              </a:rPr>
              <a:t>thường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lí</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tưởng</a:t>
            </a:r>
            <a:r>
              <a:rPr lang="en-US" sz="3200" dirty="0">
                <a:solidFill>
                  <a:srgbClr val="002060"/>
                </a:solidFill>
                <a:latin typeface="Times New Roman" panose="02020603050405020304" pitchFamily="18" charset="0"/>
                <a:ea typeface="Times New Roman" panose="02020603050405020304" pitchFamily="18" charset="0"/>
              </a:rPr>
              <a:t> &gt;&lt; </a:t>
            </a:r>
            <a:r>
              <a:rPr lang="en-US" sz="3200" dirty="0" err="1">
                <a:solidFill>
                  <a:srgbClr val="002060"/>
                </a:solidFill>
                <a:latin typeface="Times New Roman" panose="02020603050405020304" pitchFamily="18" charset="0"/>
                <a:ea typeface="Times New Roman" panose="02020603050405020304" pitchFamily="18" charset="0"/>
              </a:rPr>
              <a:t>giản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dị</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gần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gũi</a:t>
            </a:r>
            <a:endParaRPr lang="en-US" sz="3200" dirty="0" smtClean="0">
              <a:solidFill>
                <a:srgbClr val="002060"/>
              </a:solidFill>
              <a:effectLst/>
              <a:latin typeface="Times New Roman" panose="02020603050405020304" pitchFamily="18" charset="0"/>
              <a:ea typeface="Times New Roman" panose="02020603050405020304" pitchFamily="18" charset="0"/>
            </a:endParaRPr>
          </a:p>
          <a:p>
            <a:pPr algn="just"/>
            <a:r>
              <a:rPr lang="nl-NL" sz="3200" b="1" dirty="0">
                <a:solidFill>
                  <a:srgbClr val="002060"/>
                </a:solidFill>
                <a:latin typeface="Times New Roman" panose="02020603050405020304" pitchFamily="18" charset="0"/>
                <a:ea typeface="Times New Roman" panose="02020603050405020304" pitchFamily="18" charset="0"/>
              </a:rPr>
              <a:t> </a:t>
            </a:r>
            <a:endParaRPr lang="en-US" sz="3200" dirty="0">
              <a:solidFill>
                <a:srgbClr val="00206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rot="20528495">
            <a:off x="5230814" y="109367"/>
            <a:ext cx="843821" cy="830997"/>
          </a:xfrm>
          <a:prstGeom prst="rect">
            <a:avLst/>
          </a:prstGeom>
        </p:spPr>
        <p:txBody>
          <a:bodyPr wrap="none">
            <a:spAutoFit/>
          </a:bodyPr>
          <a:lstStyle/>
          <a:p>
            <a:pPr marR="30480" algn="just"/>
            <a:r>
              <a:rPr lang="en-US" sz="4800" b="1" dirty="0">
                <a:solidFill>
                  <a:srgbClr val="002060"/>
                </a:solidFill>
                <a:latin typeface="Times New Roman" panose="02020603050405020304" pitchFamily="18" charset="0"/>
                <a:ea typeface="Times New Roman" panose="02020603050405020304" pitchFamily="18" charset="0"/>
                <a:sym typeface="Wingdings 2" panose="05020102010507070707" pitchFamily="18" charset="2"/>
              </a:rPr>
              <a:t></a:t>
            </a:r>
            <a:endParaRPr lang="en-US" sz="4800"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2221207"/>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repeatCount="indefinite"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07555" y="1143000"/>
            <a:ext cx="3119765" cy="523220"/>
          </a:xfrm>
          <a:prstGeom prst="rect">
            <a:avLst/>
          </a:prstGeom>
        </p:spPr>
        <p:txBody>
          <a:bodyPr wrap="none">
            <a:spAutoFit/>
          </a:bodyPr>
          <a:lstStyle/>
          <a:p>
            <a:pPr algn="just">
              <a:spcBef>
                <a:spcPts val="300"/>
              </a:spcBef>
              <a:spcAft>
                <a:spcPts val="300"/>
              </a:spcAf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Bàn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vấn</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đề</a:t>
            </a:r>
            <a:r>
              <a:rPr lang="en-US" sz="2800" b="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442458" y="1666220"/>
            <a:ext cx="7901522" cy="523220"/>
          </a:xfrm>
          <a:prstGeom prst="rect">
            <a:avLst/>
          </a:prstGeom>
        </p:spPr>
        <p:txBody>
          <a:bodyPr wrap="none">
            <a:spAutoFit/>
          </a:bodyPr>
          <a:lstStyle/>
          <a:p>
            <a:pPr algn="just">
              <a:spcAft>
                <a:spcPts val="0"/>
              </a:spcAft>
            </a:pPr>
            <a:r>
              <a:rPr lang="vi-VN" sz="2800" i="1" dirty="0">
                <a:latin typeface="Times New Roman" panose="02020603050405020304" pitchFamily="18" charset="0"/>
                <a:ea typeface="Arial" panose="020B0604020202020204" pitchFamily="34" charset="0"/>
              </a:rPr>
              <a:t>a. Ý kiến 1: Thánh Gióng là một nhân vật phi thường.</a:t>
            </a:r>
            <a:endParaRPr lang="en-US" sz="2800" dirty="0">
              <a:effectLst/>
              <a:latin typeface="Times New Roman" panose="02020603050405020304" pitchFamily="18" charset="0"/>
              <a:ea typeface="Times New Roman" panose="02020603050405020304" pitchFamily="18" charset="0"/>
            </a:endParaRPr>
          </a:p>
        </p:txBody>
      </p:sp>
      <p:pic>
        <p:nvPicPr>
          <p:cNvPr id="18" name="Picture 17"/>
          <p:cNvPicPr>
            <a:picLocks noChangeAspect="1"/>
          </p:cNvPicPr>
          <p:nvPr/>
        </p:nvPicPr>
        <p:blipFill>
          <a:blip r:embed="rId2"/>
          <a:stretch>
            <a:fillRect/>
          </a:stretch>
        </p:blipFill>
        <p:spPr>
          <a:xfrm>
            <a:off x="583219" y="3838575"/>
            <a:ext cx="3810000" cy="2419350"/>
          </a:xfrm>
          <a:prstGeom prst="rect">
            <a:avLst/>
          </a:prstGeom>
        </p:spPr>
      </p:pic>
      <p:pic>
        <p:nvPicPr>
          <p:cNvPr id="19" name="Picture 18"/>
          <p:cNvPicPr>
            <a:picLocks noChangeAspect="1"/>
          </p:cNvPicPr>
          <p:nvPr/>
        </p:nvPicPr>
        <p:blipFill>
          <a:blip r:embed="rId3"/>
          <a:stretch>
            <a:fillRect/>
          </a:stretch>
        </p:blipFill>
        <p:spPr>
          <a:xfrm>
            <a:off x="1421955" y="2200142"/>
            <a:ext cx="2158386" cy="1208696"/>
          </a:xfrm>
          <a:prstGeom prst="rect">
            <a:avLst/>
          </a:prstGeom>
        </p:spPr>
      </p:pic>
      <p:sp>
        <p:nvSpPr>
          <p:cNvPr id="20" name="Down Arrow 19"/>
          <p:cNvSpPr/>
          <p:nvPr/>
        </p:nvSpPr>
        <p:spPr>
          <a:xfrm>
            <a:off x="1873046" y="3423111"/>
            <a:ext cx="929148" cy="429737"/>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561181" y="3399561"/>
            <a:ext cx="1662635" cy="523220"/>
          </a:xfrm>
          <a:prstGeom prst="rect">
            <a:avLst/>
          </a:prstGeom>
        </p:spPr>
        <p:txBody>
          <a:bodyPr wrap="none">
            <a:spAutoFit/>
          </a:bodyPr>
          <a:lstStyle/>
          <a:p>
            <a:pPr>
              <a:spcBef>
                <a:spcPts val="300"/>
              </a:spcBef>
              <a:spcAft>
                <a:spcPts val="300"/>
              </a:spcAft>
              <a:tabLst>
                <a:tab pos="382270" algn="l"/>
              </a:tabLst>
            </a:pPr>
            <a:r>
              <a:rPr lang="en-US" sz="2800" b="1" dirty="0" err="1">
                <a:solidFill>
                  <a:srgbClr val="FF0000"/>
                </a:solidFill>
                <a:latin typeface="Times New Roman" panose="02020603050405020304" pitchFamily="18" charset="0"/>
                <a:ea typeface="Times New Roman" panose="02020603050405020304" pitchFamily="18" charset="0"/>
              </a:rPr>
              <a:t>Nhóm</a:t>
            </a:r>
            <a:r>
              <a:rPr lang="en-US" sz="2800" b="1" dirty="0">
                <a:solidFill>
                  <a:srgbClr val="FF0000"/>
                </a:solidFill>
                <a:latin typeface="Times New Roman" panose="02020603050405020304" pitchFamily="18" charset="0"/>
                <a:ea typeface="Times New Roman" panose="02020603050405020304" pitchFamily="18" charset="0"/>
              </a:rPr>
              <a:t> 1,2</a:t>
            </a:r>
            <a:endParaRPr lang="en-US" sz="2800" dirty="0">
              <a:effectLst/>
              <a:latin typeface="Times New Roman" panose="02020603050405020304" pitchFamily="18" charset="0"/>
              <a:ea typeface="Times New Roman" panose="02020603050405020304" pitchFamily="18" charset="0"/>
            </a:endParaRPr>
          </a:p>
        </p:txBody>
      </p:sp>
      <p:graphicFrame>
        <p:nvGraphicFramePr>
          <p:cNvPr id="24" name="Table 23"/>
          <p:cNvGraphicFramePr>
            <a:graphicFrameLocks noGrp="1"/>
          </p:cNvGraphicFramePr>
          <p:nvPr>
            <p:extLst/>
          </p:nvPr>
        </p:nvGraphicFramePr>
        <p:xfrm>
          <a:off x="6223818" y="3057395"/>
          <a:ext cx="5228541" cy="1174052"/>
        </p:xfrm>
        <a:graphic>
          <a:graphicData uri="http://schemas.openxmlformats.org/drawingml/2006/table">
            <a:tbl>
              <a:tblPr firstRow="1" firstCol="1" bandRow="1" bandCol="1"/>
              <a:tblGrid>
                <a:gridCol w="2741272">
                  <a:extLst>
                    <a:ext uri="{9D8B030D-6E8A-4147-A177-3AD203B41FA5}">
                      <a16:colId xmlns:a16="http://schemas.microsoft.com/office/drawing/2014/main" val="2545756314"/>
                    </a:ext>
                  </a:extLst>
                </a:gridCol>
                <a:gridCol w="1223345">
                  <a:extLst>
                    <a:ext uri="{9D8B030D-6E8A-4147-A177-3AD203B41FA5}">
                      <a16:colId xmlns:a16="http://schemas.microsoft.com/office/drawing/2014/main" val="271135217"/>
                    </a:ext>
                  </a:extLst>
                </a:gridCol>
                <a:gridCol w="1263924">
                  <a:extLst>
                    <a:ext uri="{9D8B030D-6E8A-4147-A177-3AD203B41FA5}">
                      <a16:colId xmlns:a16="http://schemas.microsoft.com/office/drawing/2014/main" val="361188064"/>
                    </a:ext>
                  </a:extLst>
                </a:gridCol>
              </a:tblGrid>
              <a:tr h="624205">
                <a:tc>
                  <a:txBody>
                    <a:bodyPr/>
                    <a:lstStyle/>
                    <a:p>
                      <a:pPr algn="ctr">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về nhân vật Thánh Gióng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1675154"/>
                  </a:ext>
                </a:extLst>
              </a:tr>
              <a:tr h="312420">
                <a:tc>
                  <a:txBody>
                    <a:bodyPr/>
                    <a:lstStyle/>
                    <a:p>
                      <a:pPr algn="just">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81635" algn="just">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935753"/>
                  </a:ext>
                </a:extLst>
              </a:tr>
            </a:tbl>
          </a:graphicData>
        </a:graphic>
      </p:graphicFrame>
      <p:sp>
        <p:nvSpPr>
          <p:cNvPr id="25" name="Rectangle 24"/>
          <p:cNvSpPr/>
          <p:nvPr/>
        </p:nvSpPr>
        <p:spPr>
          <a:xfrm>
            <a:off x="4561182" y="4648167"/>
            <a:ext cx="1662635" cy="523220"/>
          </a:xfrm>
          <a:prstGeom prst="rect">
            <a:avLst/>
          </a:prstGeom>
        </p:spPr>
        <p:txBody>
          <a:bodyPr wrap="none">
            <a:spAutoFit/>
          </a:bodyPr>
          <a:lstStyle/>
          <a:p>
            <a:pPr>
              <a:spcAft>
                <a:spcPts val="0"/>
              </a:spcAft>
            </a:pPr>
            <a:r>
              <a:rPr lang="pt-BR" sz="2800" b="1" dirty="0">
                <a:solidFill>
                  <a:srgbClr val="FF0000"/>
                </a:solidFill>
                <a:latin typeface="Times New Roman" panose="02020603050405020304" pitchFamily="18" charset="0"/>
                <a:ea typeface="Times New Roman" panose="02020603050405020304" pitchFamily="18" charset="0"/>
              </a:rPr>
              <a:t>Nhóm 3,4</a:t>
            </a:r>
            <a:endParaRPr lang="en-US" sz="2800" dirty="0">
              <a:effectLst/>
              <a:latin typeface="Times New Roman" panose="02020603050405020304" pitchFamily="18" charset="0"/>
              <a:ea typeface="Times New Roman" panose="02020603050405020304" pitchFamily="18" charset="0"/>
            </a:endParaRPr>
          </a:p>
        </p:txBody>
      </p:sp>
      <p:graphicFrame>
        <p:nvGraphicFramePr>
          <p:cNvPr id="26" name="Table 25"/>
          <p:cNvGraphicFramePr>
            <a:graphicFrameLocks noGrp="1"/>
          </p:cNvGraphicFramePr>
          <p:nvPr>
            <p:extLst/>
          </p:nvPr>
        </p:nvGraphicFramePr>
        <p:xfrm>
          <a:off x="6223817" y="4331142"/>
          <a:ext cx="5201264" cy="1174052"/>
        </p:xfrm>
        <a:graphic>
          <a:graphicData uri="http://schemas.openxmlformats.org/drawingml/2006/table">
            <a:tbl>
              <a:tblPr firstRow="1" firstCol="1" bandRow="1" bandCol="1"/>
              <a:tblGrid>
                <a:gridCol w="3268430">
                  <a:extLst>
                    <a:ext uri="{9D8B030D-6E8A-4147-A177-3AD203B41FA5}">
                      <a16:colId xmlns:a16="http://schemas.microsoft.com/office/drawing/2014/main" val="2580193823"/>
                    </a:ext>
                  </a:extLst>
                </a:gridCol>
                <a:gridCol w="887644">
                  <a:extLst>
                    <a:ext uri="{9D8B030D-6E8A-4147-A177-3AD203B41FA5}">
                      <a16:colId xmlns:a16="http://schemas.microsoft.com/office/drawing/2014/main" val="3079199632"/>
                    </a:ext>
                  </a:extLst>
                </a:gridCol>
                <a:gridCol w="1045190">
                  <a:extLst>
                    <a:ext uri="{9D8B030D-6E8A-4147-A177-3AD203B41FA5}">
                      <a16:colId xmlns:a16="http://schemas.microsoft.com/office/drawing/2014/main" val="1469789523"/>
                    </a:ext>
                  </a:extLst>
                </a:gridCol>
              </a:tblGrid>
              <a:tr h="624205">
                <a:tc>
                  <a:txBody>
                    <a:bodyPr/>
                    <a:lstStyle/>
                    <a:p>
                      <a:pPr algn="ctr">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về nhân vật Thánh Gióng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315190"/>
                  </a:ext>
                </a:extLst>
              </a:tr>
              <a:tr h="304800">
                <a:tc>
                  <a:txBody>
                    <a:bodyPr/>
                    <a:lstStyle/>
                    <a:p>
                      <a:pPr algn="just">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2091119"/>
                  </a:ext>
                </a:extLst>
              </a:tr>
            </a:tbl>
          </a:graphicData>
        </a:graphic>
      </p:graphicFrame>
      <p:sp>
        <p:nvSpPr>
          <p:cNvPr id="27" name="Rectangle 26"/>
          <p:cNvSpPr/>
          <p:nvPr/>
        </p:nvSpPr>
        <p:spPr>
          <a:xfrm>
            <a:off x="4737177" y="5452973"/>
            <a:ext cx="5966511" cy="954107"/>
          </a:xfrm>
          <a:prstGeom prst="rect">
            <a:avLst/>
          </a:prstGeom>
        </p:spPr>
        <p:txBody>
          <a:bodyPr wrap="square">
            <a:spAutoFit/>
          </a:bodyPr>
          <a:lstStyle/>
          <a:p>
            <a:pPr algn="just">
              <a:spcBef>
                <a:spcPts val="300"/>
              </a:spcBef>
              <a:spcAft>
                <a:spcPts val="300"/>
              </a:spcAft>
            </a:pPr>
            <a:r>
              <a:rPr lang="en-US" sz="2800" dirty="0">
                <a:solidFill>
                  <a:srgbClr val="363636"/>
                </a:solidFill>
                <a:latin typeface="Times New Roman" panose="02020603050405020304" pitchFamily="18" charset="0"/>
                <a:ea typeface="Times New Roman" panose="02020603050405020304" pitchFamily="18" charset="0"/>
              </a:rPr>
              <a:t>2</a:t>
            </a:r>
            <a:r>
              <a:rPr lang="en-US" sz="2800" b="1" i="1" dirty="0">
                <a:solidFill>
                  <a:srgbClr val="363636"/>
                </a:solidFill>
                <a:latin typeface="Arial" panose="020B0604020202020204" pitchFamily="34" charset="0"/>
                <a:ea typeface="Times New Roman" panose="02020603050405020304" pitchFamily="18" charset="0"/>
              </a:rPr>
              <a:t>.</a:t>
            </a:r>
            <a:r>
              <a:rPr lang="vi-VN" sz="2800" i="1" dirty="0">
                <a:solidFill>
                  <a:srgbClr val="000000"/>
                </a:solidFill>
                <a:latin typeface="Times New Roman" panose="02020603050405020304" pitchFamily="18" charset="0"/>
                <a:ea typeface="Times New Roman" panose="02020603050405020304" pitchFamily="18" charset="0"/>
              </a:rPr>
              <a:t> Em có nhận xét gì về những lí lẽ và dẫn chứng mà tác giả đưa ra?</a:t>
            </a:r>
            <a:endParaRPr lang="en-US" sz="2800" dirty="0">
              <a:effectLst/>
              <a:latin typeface="Times New Roman" panose="02020603050405020304" pitchFamily="18" charset="0"/>
              <a:ea typeface="Times New Roman" panose="02020603050405020304" pitchFamily="18" charset="0"/>
            </a:endParaRPr>
          </a:p>
        </p:txBody>
      </p:sp>
      <p:sp>
        <p:nvSpPr>
          <p:cNvPr id="28" name="Rectangle 27"/>
          <p:cNvSpPr/>
          <p:nvPr/>
        </p:nvSpPr>
        <p:spPr>
          <a:xfrm>
            <a:off x="4747838" y="2118590"/>
            <a:ext cx="6771061" cy="830997"/>
          </a:xfrm>
          <a:prstGeom prst="rect">
            <a:avLst/>
          </a:prstGeom>
        </p:spPr>
        <p:txBody>
          <a:bodyPr wrap="square">
            <a:spAutoFit/>
          </a:bodyPr>
          <a:lstStyle/>
          <a:p>
            <a:pPr algn="just">
              <a:spcBef>
                <a:spcPts val="300"/>
              </a:spcBef>
              <a:spcAft>
                <a:spcPts val="300"/>
              </a:spcAft>
            </a:pPr>
            <a:r>
              <a:rPr lang="en-US" sz="2400" i="1" dirty="0">
                <a:latin typeface="Times New Roman" panose="02020603050405020304" pitchFamily="18" charset="0"/>
                <a:ea typeface="Times New Roman" panose="02020603050405020304" pitchFamily="18" charset="0"/>
              </a:rPr>
              <a:t>1. </a:t>
            </a:r>
            <a:r>
              <a:rPr lang="en-US" sz="2400" i="1" dirty="0" err="1">
                <a:latin typeface="Times New Roman" panose="02020603050405020304" pitchFamily="18" charset="0"/>
                <a:ea typeface="Times New Roman" panose="02020603050405020304" pitchFamily="18" charset="0"/>
              </a:rPr>
              <a:t>Hãy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xác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định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lí</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lẽ</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bằng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chứng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giả</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đưa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ra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cố</a:t>
            </a:r>
            <a:r>
              <a:rPr lang="en-US" sz="2400" i="1" dirty="0">
                <a:latin typeface="Times New Roman" panose="02020603050405020304" pitchFamily="18" charset="0"/>
                <a:ea typeface="Times New Roman" panose="02020603050405020304" pitchFamily="18" charset="0"/>
              </a:rPr>
              <a:t> ý </a:t>
            </a:r>
            <a:r>
              <a:rPr lang="en-US" sz="2400" i="1" dirty="0" err="1">
                <a:latin typeface="Times New Roman" panose="02020603050405020304" pitchFamily="18" charset="0"/>
                <a:ea typeface="Times New Roman" panose="02020603050405020304" pitchFamily="18" charset="0"/>
              </a:rPr>
              <a:t>kiến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mình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điền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bảng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839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up)">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5"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28600" y="226268"/>
            <a:ext cx="11758612" cy="65556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Nhóm</a:t>
            </a:r>
            <a:r>
              <a:rPr kumimoji="0" lang="en-US" altLang="en-US" sz="2800" b="1"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1,2:</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thực</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hiện</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các</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yêu</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cầu</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của</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ý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kiến</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1</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Đoạn</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Từ</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Trước</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hết</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đến</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thần</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thánh</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khác</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thường</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a:t>
            </a:r>
            <a:endParaRPr kumimoji="0" lang="en-US" altLang="en-US" sz="2800" b="0" i="0" u="none" strike="noStrike" cap="none" normalizeH="0" baseline="0" dirty="0" smtClean="0">
              <a:ln>
                <a:noFill/>
              </a:ln>
              <a:solidFill>
                <a:srgbClr val="002060"/>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Nhóm</a:t>
            </a:r>
            <a:r>
              <a:rPr kumimoji="0" lang="en-US" altLang="en-US" sz="2800" b="1"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3,4:</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thực</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hiện</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các</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yêu</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cầu</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của</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ý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kiến</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2:</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Đoạn</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từ</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Nhìn</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chung</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những</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yếu</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tố</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kì</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diệu</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0"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đến</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và</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làm</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nên</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Thánh</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Gióng</a:t>
            </a: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a:t>
            </a:r>
            <a:endParaRPr kumimoji="0" lang="en-US" altLang="en-US" sz="2800" b="0" i="0" u="none" strike="noStrike" cap="none" normalizeH="0" baseline="0" dirty="0" smtClean="0">
              <a:ln>
                <a:noFill/>
              </a:ln>
              <a:solidFill>
                <a:srgbClr val="002060"/>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1.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Hãy</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xác</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định</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lí</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lẽ</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bằng</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chứng</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mà</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tác</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giả</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đưa</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ra</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để</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củng</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cố</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ý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kiến</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của</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mình</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và</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điền</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vào</a:t>
            </a: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a:t>
            </a:r>
            <a:r>
              <a:rPr kumimoji="0" lang="en-US" altLang="en-US" sz="2800" b="0" i="1" u="none" strike="noStrike" cap="none" normalizeH="0" baseline="0" dirty="0" err="1" smtClean="0">
                <a:ln>
                  <a:noFill/>
                </a:ln>
                <a:solidFill>
                  <a:srgbClr val="002060"/>
                </a:solidFill>
                <a:effectLst/>
                <a:latin typeface="Arial" panose="020B0604020202020204" pitchFamily="34" charset="0"/>
                <a:ea typeface="Times New Roman" panose="02020603050405020304" pitchFamily="18" charset="0"/>
              </a:rPr>
              <a:t>bảng</a:t>
            </a:r>
            <a:endParaRPr kumimoji="0" lang="en-US" altLang="en-US" sz="2800" b="0" i="0" u="none" strike="noStrike" cap="none" normalizeH="0" baseline="0" dirty="0" smtClean="0">
              <a:ln>
                <a:noFill/>
              </a:ln>
              <a:solidFill>
                <a:srgbClr val="002060"/>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PHIẾU HỌC TẬP SỐ 2:</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800" i="1" dirty="0" smtClean="0">
              <a:solidFill>
                <a:srgbClr val="002060"/>
              </a:solidFill>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800" b="0" i="1" u="none" strike="noStrike" cap="none" normalizeH="0" baseline="0" dirty="0" smtClean="0">
              <a:ln>
                <a:noFill/>
              </a:ln>
              <a:solidFill>
                <a:srgbClr val="002060"/>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smtClean="0">
              <a:ln>
                <a:noFill/>
              </a:ln>
              <a:solidFill>
                <a:srgbClr val="002060"/>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800" dirty="0">
              <a:solidFill>
                <a:srgbClr val="002060"/>
              </a:solidFill>
              <a:latin typeface="Arial" panose="020B060402020202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800" dirty="0">
              <a:solidFill>
                <a:srgbClr val="002060"/>
              </a:solidFill>
              <a:latin typeface="Arial" panose="020B0604020202020204" pitchFamily="34" charset="0"/>
              <a:ea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2</a:t>
            </a:r>
            <a:r>
              <a:rPr kumimoji="0" lang="en-US" altLang="en-US" sz="2800" b="1"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a:t>
            </a:r>
            <a:r>
              <a:rPr kumimoji="0" lang="vi-VN" altLang="en-US" sz="2800" b="0" i="1" u="none" strike="noStrike" cap="none" normalizeH="0" baseline="0" dirty="0" smtClean="0">
                <a:ln>
                  <a:noFill/>
                </a:ln>
                <a:solidFill>
                  <a:srgbClr val="002060"/>
                </a:solidFill>
                <a:effectLst/>
                <a:latin typeface="Arial" panose="020B0604020202020204" pitchFamily="34" charset="0"/>
                <a:ea typeface="Times New Roman" panose="02020603050405020304" pitchFamily="18" charset="0"/>
              </a:rPr>
              <a:t> Em có nhận xét gì về những lí lẽ và dẫn chứng mà tác giả đưa ra</a:t>
            </a:r>
            <a:endParaRPr kumimoji="0" lang="vi-VN" altLang="en-US" sz="2800" b="0" i="0" u="none" strike="noStrike" cap="none" normalizeH="0" baseline="0" dirty="0" smtClean="0">
              <a:ln>
                <a:noFill/>
              </a:ln>
              <a:solidFill>
                <a:srgbClr val="002060"/>
              </a:solidFill>
              <a:effectLst/>
              <a:latin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093341946"/>
              </p:ext>
            </p:extLst>
          </p:nvPr>
        </p:nvGraphicFramePr>
        <p:xfrm>
          <a:off x="380841" y="3609287"/>
          <a:ext cx="11454130" cy="2477610"/>
        </p:xfrm>
        <a:graphic>
          <a:graphicData uri="http://schemas.openxmlformats.org/drawingml/2006/table">
            <a:tbl>
              <a:tblPr firstRow="1" firstCol="1" bandRow="1" bandCol="1">
                <a:tableStyleId>{5C22544A-7EE6-4342-B048-85BDC9FD1C3A}</a:tableStyleId>
              </a:tblPr>
              <a:tblGrid>
                <a:gridCol w="5868272">
                  <a:extLst>
                    <a:ext uri="{9D8B030D-6E8A-4147-A177-3AD203B41FA5}">
                      <a16:colId xmlns:a16="http://schemas.microsoft.com/office/drawing/2014/main" val="90070128"/>
                    </a:ext>
                  </a:extLst>
                </a:gridCol>
                <a:gridCol w="1628799">
                  <a:extLst>
                    <a:ext uri="{9D8B030D-6E8A-4147-A177-3AD203B41FA5}">
                      <a16:colId xmlns:a16="http://schemas.microsoft.com/office/drawing/2014/main" val="3608605676"/>
                    </a:ext>
                  </a:extLst>
                </a:gridCol>
                <a:gridCol w="3957059">
                  <a:extLst>
                    <a:ext uri="{9D8B030D-6E8A-4147-A177-3AD203B41FA5}">
                      <a16:colId xmlns:a16="http://schemas.microsoft.com/office/drawing/2014/main" val="1056328031"/>
                    </a:ext>
                  </a:extLst>
                </a:gridCol>
              </a:tblGrid>
              <a:tr h="1008815">
                <a:tc>
                  <a:txBody>
                    <a:bodyPr/>
                    <a:lstStyle/>
                    <a:p>
                      <a:pPr marL="0" marR="0" algn="just">
                        <a:lnSpc>
                          <a:spcPct val="107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Ý kiến về nhân vật Thánh Gióng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tc>
                  <a:txBody>
                    <a:bodyPr/>
                    <a:lstStyle/>
                    <a:p>
                      <a:pPr marL="0" marR="0" algn="just">
                        <a:lnSpc>
                          <a:spcPct val="107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Lí lẽ</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tc>
                  <a:txBody>
                    <a:bodyPr/>
                    <a:lstStyle/>
                    <a:p>
                      <a:pPr marL="0" marR="0" algn="just">
                        <a:lnSpc>
                          <a:spcPct val="107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Bằng chứng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extLst>
                  <a:ext uri="{0D108BD9-81ED-4DB2-BD59-A6C34878D82A}">
                    <a16:rowId xmlns:a16="http://schemas.microsoft.com/office/drawing/2014/main" val="3307821998"/>
                  </a:ext>
                </a:extLst>
              </a:tr>
              <a:tr h="743464">
                <a:tc>
                  <a:txBody>
                    <a:bodyPr/>
                    <a:lstStyle/>
                    <a:p>
                      <a:pPr marL="0" marR="0" algn="just">
                        <a:lnSpc>
                          <a:spcPct val="107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Ý kiến 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tc>
                  <a:txBody>
                    <a:bodyPr/>
                    <a:lstStyle/>
                    <a:p>
                      <a:pPr marL="0" marR="0" algn="just">
                        <a:lnSpc>
                          <a:spcPct val="107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26742596"/>
                  </a:ext>
                </a:extLst>
              </a:tr>
              <a:tr h="725331">
                <a:tc>
                  <a:txBody>
                    <a:bodyPr/>
                    <a:lstStyle/>
                    <a:p>
                      <a:pPr marL="0" marR="0" algn="just">
                        <a:lnSpc>
                          <a:spcPct val="107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Ý kiến 2:…….</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tc>
                  <a:txBody>
                    <a:bodyPr/>
                    <a:lstStyle/>
                    <a:p>
                      <a:pPr marL="0" marR="0" algn="just">
                        <a:lnSpc>
                          <a:spcPct val="107000"/>
                        </a:lnSpc>
                        <a:spcBef>
                          <a:spcPts val="0"/>
                        </a:spcBef>
                        <a:spcAft>
                          <a:spcPts val="0"/>
                        </a:spcAft>
                      </a:pPr>
                      <a:r>
                        <a:rPr lang="vi-VN"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7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40073820"/>
                  </a:ext>
                </a:extLst>
              </a:tr>
            </a:tbl>
          </a:graphicData>
        </a:graphic>
      </p:graphicFrame>
      <p:pic>
        <p:nvPicPr>
          <p:cNvPr id="7" name="Picture 6"/>
          <p:cNvPicPr>
            <a:picLocks noChangeAspect="1"/>
          </p:cNvPicPr>
          <p:nvPr/>
        </p:nvPicPr>
        <p:blipFill>
          <a:blip r:embed="rId2"/>
          <a:stretch>
            <a:fillRect/>
          </a:stretch>
        </p:blipFill>
        <p:spPr>
          <a:xfrm>
            <a:off x="4922239" y="2400591"/>
            <a:ext cx="2158386" cy="1208696"/>
          </a:xfrm>
          <a:prstGeom prst="rect">
            <a:avLst/>
          </a:prstGeom>
        </p:spPr>
      </p:pic>
    </p:spTree>
    <p:extLst>
      <p:ext uri="{BB962C8B-B14F-4D97-AF65-F5344CB8AC3E}">
        <p14:creationId xmlns:p14="http://schemas.microsoft.com/office/powerpoint/2010/main" val="146717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40239805"/>
              </p:ext>
            </p:extLst>
          </p:nvPr>
        </p:nvGraphicFramePr>
        <p:xfrm>
          <a:off x="70339" y="-22237"/>
          <a:ext cx="12121662" cy="6756084"/>
        </p:xfrm>
        <a:graphic>
          <a:graphicData uri="http://schemas.openxmlformats.org/drawingml/2006/table">
            <a:tbl>
              <a:tblPr firstRow="1" firstCol="1" bandRow="1" bandCol="1">
                <a:tableStyleId>{5C22544A-7EE6-4342-B048-85BDC9FD1C3A}</a:tableStyleId>
              </a:tblPr>
              <a:tblGrid>
                <a:gridCol w="2513940">
                  <a:extLst>
                    <a:ext uri="{9D8B030D-6E8A-4147-A177-3AD203B41FA5}">
                      <a16:colId xmlns:a16="http://schemas.microsoft.com/office/drawing/2014/main" val="1742834263"/>
                    </a:ext>
                  </a:extLst>
                </a:gridCol>
                <a:gridCol w="4722277">
                  <a:extLst>
                    <a:ext uri="{9D8B030D-6E8A-4147-A177-3AD203B41FA5}">
                      <a16:colId xmlns:a16="http://schemas.microsoft.com/office/drawing/2014/main" val="4188730141"/>
                    </a:ext>
                  </a:extLst>
                </a:gridCol>
                <a:gridCol w="4885445">
                  <a:extLst>
                    <a:ext uri="{9D8B030D-6E8A-4147-A177-3AD203B41FA5}">
                      <a16:colId xmlns:a16="http://schemas.microsoft.com/office/drawing/2014/main" val="2303564880"/>
                    </a:ext>
                  </a:extLst>
                </a:gridCol>
              </a:tblGrid>
              <a:tr h="454462">
                <a:tc>
                  <a:txBody>
                    <a:bodyPr/>
                    <a:lstStyle/>
                    <a:p>
                      <a:pPr marL="0" marR="0" algn="just">
                        <a:lnSpc>
                          <a:spcPct val="107000"/>
                        </a:lnSpc>
                        <a:spcBef>
                          <a:spcPts val="0"/>
                        </a:spcBef>
                        <a:spcAft>
                          <a:spcPts val="0"/>
                        </a:spcAft>
                        <a:tabLst>
                          <a:tab pos="457200" algn="l"/>
                        </a:tabLst>
                      </a:pPr>
                      <a:r>
                        <a:rPr lang="vi-VN" sz="2800" dirty="0">
                          <a:effectLst/>
                          <a:latin typeface="Times New Roman" panose="02020603050405020304" pitchFamily="18" charset="0"/>
                          <a:cs typeface="Times New Roman" panose="02020603050405020304" pitchFamily="18" charset="0"/>
                        </a:rPr>
                        <a:t>Ý kiến </a:t>
                      </a:r>
                      <a:r>
                        <a:rPr lang="en-US" sz="2800" dirty="0" smtClean="0">
                          <a:effectLst/>
                          <a:latin typeface="Times New Roman" panose="02020603050405020304" pitchFamily="18" charset="0"/>
                          <a:cs typeface="Times New Roman" panose="02020603050405020304" pitchFamily="18" charset="0"/>
                        </a:rPr>
                        <a:t>NV </a:t>
                      </a:r>
                      <a:r>
                        <a:rPr lang="en-US" sz="2800" dirty="0" err="1" smtClean="0">
                          <a:effectLst/>
                          <a:latin typeface="Times New Roman" panose="02020603050405020304" pitchFamily="18" charset="0"/>
                          <a:cs typeface="Times New Roman" panose="02020603050405020304" pitchFamily="18" charset="0"/>
                        </a:rPr>
                        <a:t>Thánh</a:t>
                      </a:r>
                      <a:r>
                        <a:rPr lang="en-US" sz="2800" baseline="0" dirty="0" smtClean="0">
                          <a:effectLst/>
                          <a:latin typeface="Times New Roman" panose="02020603050405020304" pitchFamily="18" charset="0"/>
                          <a:cs typeface="Times New Roman" panose="02020603050405020304" pitchFamily="18" charset="0"/>
                        </a:rPr>
                        <a:t> </a:t>
                      </a:r>
                      <a:r>
                        <a:rPr lang="en-US" sz="2800" baseline="0" dirty="0" err="1" smtClean="0">
                          <a:effectLst/>
                          <a:latin typeface="Times New Roman" panose="02020603050405020304" pitchFamily="18" charset="0"/>
                          <a:cs typeface="Times New Roman" panose="02020603050405020304" pitchFamily="18" charset="0"/>
                        </a:rPr>
                        <a:t>Gióng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solidFill>
                      <a:srgbClr val="002060"/>
                    </a:solidFill>
                  </a:tcPr>
                </a:tc>
                <a:tc>
                  <a:txBody>
                    <a:bodyPr/>
                    <a:lstStyle/>
                    <a:p>
                      <a:pPr marL="0" marR="0" algn="just">
                        <a:lnSpc>
                          <a:spcPct val="107000"/>
                        </a:lnSpc>
                        <a:spcBef>
                          <a:spcPts val="0"/>
                        </a:spcBef>
                        <a:spcAft>
                          <a:spcPts val="0"/>
                        </a:spcAft>
                        <a:tabLst>
                          <a:tab pos="457200" algn="l"/>
                        </a:tabLst>
                      </a:pPr>
                      <a:r>
                        <a:rPr lang="vi-VN" sz="2800" dirty="0">
                          <a:effectLst/>
                          <a:latin typeface="Times New Roman" panose="02020603050405020304" pitchFamily="18" charset="0"/>
                          <a:cs typeface="Times New Roman" panose="02020603050405020304" pitchFamily="18" charset="0"/>
                        </a:rPr>
                        <a:t>Lí lẽ</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solidFill>
                      <a:srgbClr val="002060"/>
                    </a:solidFill>
                  </a:tcPr>
                </a:tc>
                <a:tc>
                  <a:txBody>
                    <a:bodyPr/>
                    <a:lstStyle/>
                    <a:p>
                      <a:pPr marL="0" marR="0" algn="just">
                        <a:lnSpc>
                          <a:spcPct val="107000"/>
                        </a:lnSpc>
                        <a:spcBef>
                          <a:spcPts val="0"/>
                        </a:spcBef>
                        <a:spcAft>
                          <a:spcPts val="0"/>
                        </a:spcAft>
                        <a:tabLst>
                          <a:tab pos="457200" algn="l"/>
                        </a:tabLst>
                      </a:pPr>
                      <a:r>
                        <a:rPr lang="vi-VN" sz="2800" dirty="0">
                          <a:effectLst/>
                          <a:latin typeface="Times New Roman" panose="02020603050405020304" pitchFamily="18" charset="0"/>
                          <a:cs typeface="Times New Roman" panose="02020603050405020304" pitchFamily="18" charset="0"/>
                        </a:rPr>
                        <a:t>Bằng chứng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solidFill>
                      <a:srgbClr val="002060"/>
                    </a:solidFill>
                  </a:tcPr>
                </a:tc>
                <a:extLst>
                  <a:ext uri="{0D108BD9-81ED-4DB2-BD59-A6C34878D82A}">
                    <a16:rowId xmlns:a16="http://schemas.microsoft.com/office/drawing/2014/main" val="488958497"/>
                  </a:ext>
                </a:extLst>
              </a:tr>
              <a:tr h="2080327">
                <a:tc>
                  <a:txBody>
                    <a:bodyPr/>
                    <a:lstStyle/>
                    <a:p>
                      <a:pPr marL="0" marR="0" algn="l">
                        <a:lnSpc>
                          <a:spcPct val="107000"/>
                        </a:lnSpc>
                        <a:spcBef>
                          <a:spcPts val="0"/>
                        </a:spcBef>
                        <a:spcAft>
                          <a:spcPts val="0"/>
                        </a:spcAft>
                        <a:tabLst>
                          <a:tab pos="457200" algn="l"/>
                        </a:tabLst>
                      </a:pPr>
                      <a:r>
                        <a:rPr lang="vi-VN" sz="2800" dirty="0">
                          <a:effectLst/>
                          <a:latin typeface="Times New Roman" panose="02020603050405020304" pitchFamily="18" charset="0"/>
                          <a:cs typeface="Times New Roman" panose="02020603050405020304" pitchFamily="18" charset="0"/>
                        </a:rPr>
                        <a:t>Ý kiến 1: Thánh Gióng là một nhân vật phi thường.</a:t>
                      </a:r>
                      <a:endParaRPr lang="en-US" sz="2800" dirty="0">
                        <a:effectLst/>
                        <a:latin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tabLst>
                          <a:tab pos="457200" algn="l"/>
                        </a:tabLst>
                      </a:pPr>
                      <a:r>
                        <a:rPr lang="vi-VN" sz="2800" dirty="0">
                          <a:effectLst/>
                          <a:latin typeface="Times New Roman" panose="02020603050405020304" pitchFamily="18" charset="0"/>
                          <a:cs typeface="Times New Roman" panose="02020603050405020304" pitchFamily="18" charset="0"/>
                        </a:rPr>
                        <a:t> </a:t>
                      </a:r>
                      <a:endParaRPr lang="en-US" sz="2800" dirty="0" smtClean="0">
                        <a:effectLst/>
                        <a:latin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tabLst>
                          <a:tab pos="457200" algn="l"/>
                        </a:tabLs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solidFill>
                      <a:srgbClr val="002060"/>
                    </a:solidFill>
                  </a:tcPr>
                </a:tc>
                <a:tc>
                  <a:txBody>
                    <a:bodyPr/>
                    <a:lstStyle/>
                    <a:p>
                      <a:pPr marL="0" marR="0" algn="just">
                        <a:lnSpc>
                          <a:spcPct val="107000"/>
                        </a:lnSpc>
                        <a:spcBef>
                          <a:spcPts val="0"/>
                        </a:spcBef>
                        <a:spcAft>
                          <a:spcPts val="0"/>
                        </a:spcAft>
                        <a:tabLst>
                          <a:tab pos="457200" algn="l"/>
                        </a:tabLst>
                      </a:pPr>
                      <a:endParaRPr lang="en-US" sz="2800" dirty="0">
                        <a:effectLst/>
                        <a:latin typeface="Times New Roman" panose="02020603050405020304" pitchFamily="18" charset="0"/>
                        <a:cs typeface="Times New Roman" panose="02020603050405020304" pitchFamily="18" charset="0"/>
                      </a:endParaRPr>
                    </a:p>
                  </a:txBody>
                  <a:tcPr marL="67041" marR="67041" marT="0" marB="0"/>
                </a:tc>
                <a:tc>
                  <a:txBody>
                    <a:bodyPr/>
                    <a:lstStyle/>
                    <a:p>
                      <a:pPr algn="just">
                        <a:lnSpc>
                          <a:spcPct val="107000"/>
                        </a:lnSpc>
                        <a:tabLst>
                          <a:tab pos="457200" algn="l"/>
                        </a:tabLst>
                      </a:pPr>
                      <a:endParaRPr lang="en-US" sz="2800" dirty="0">
                        <a:effectLst/>
                        <a:latin typeface="Times New Roman" panose="02020603050405020304" pitchFamily="18" charset="0"/>
                        <a:cs typeface="Times New Roman" panose="02020603050405020304" pitchFamily="18" charset="0"/>
                      </a:endParaRPr>
                    </a:p>
                  </a:txBody>
                  <a:tcPr marL="67041" marR="67041" marT="0" marB="0"/>
                </a:tc>
                <a:extLst>
                  <a:ext uri="{0D108BD9-81ED-4DB2-BD59-A6C34878D82A}">
                    <a16:rowId xmlns:a16="http://schemas.microsoft.com/office/drawing/2014/main" val="1738640219"/>
                  </a:ext>
                </a:extLst>
              </a:tr>
              <a:tr h="2545222">
                <a:tc>
                  <a:txBody>
                    <a:bodyPr/>
                    <a:lstStyle/>
                    <a:p>
                      <a:pPr marL="0" marR="0" algn="l">
                        <a:lnSpc>
                          <a:spcPct val="107000"/>
                        </a:lnSpc>
                        <a:spcBef>
                          <a:spcPts val="0"/>
                        </a:spcBef>
                        <a:spcAft>
                          <a:spcPts val="0"/>
                        </a:spcAft>
                        <a:tabLst>
                          <a:tab pos="457200" algn="l"/>
                        </a:tabLst>
                      </a:pPr>
                      <a:r>
                        <a:rPr lang="vi-VN" sz="2800" dirty="0" smtClean="0">
                          <a:effectLst/>
                          <a:latin typeface="Times New Roman" panose="02020603050405020304" pitchFamily="18" charset="0"/>
                          <a:cs typeface="Times New Roman" panose="02020603050405020304" pitchFamily="18" charset="0"/>
                        </a:rPr>
                        <a:t>Ý kiến 2:</a:t>
                      </a:r>
                      <a:r>
                        <a:rPr lang="en-US" sz="2800" dirty="0" smtClean="0">
                          <a:effectLst/>
                          <a:latin typeface="Times New Roman" panose="02020603050405020304" pitchFamily="18" charset="0"/>
                          <a:cs typeface="Times New Roman" panose="02020603050405020304" pitchFamily="18" charset="0"/>
                        </a:rPr>
                        <a:t> </a:t>
                      </a:r>
                      <a:r>
                        <a:rPr lang="vi-VN" sz="2800" dirty="0" smtClean="0">
                          <a:effectLst/>
                          <a:latin typeface="Times New Roman" panose="02020603050405020304" pitchFamily="18" charset="0"/>
                          <a:cs typeface="Times New Roman" panose="02020603050405020304" pitchFamily="18" charset="0"/>
                        </a:rPr>
                        <a:t>Thánh Gióng cũng mang những nét bình thường của con người trần thế.</a:t>
                      </a:r>
                      <a:endParaRPr lang="en-US" sz="2800" dirty="0" smtClean="0">
                        <a:effectLst/>
                        <a:latin typeface="Times New Roman" panose="02020603050405020304" pitchFamily="18" charset="0"/>
                        <a:cs typeface="Times New Roman" panose="02020603050405020304" pitchFamily="18" charset="0"/>
                      </a:endParaRPr>
                    </a:p>
                    <a:p>
                      <a:pPr marL="0" marR="0" algn="l">
                        <a:lnSpc>
                          <a:spcPct val="107000"/>
                        </a:lnSpc>
                        <a:spcBef>
                          <a:spcPts val="0"/>
                        </a:spcBef>
                        <a:spcAft>
                          <a:spcPts val="0"/>
                        </a:spcAft>
                        <a:tabLst>
                          <a:tab pos="457200" algn="l"/>
                        </a:tabLs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solidFill>
                      <a:srgbClr val="002060"/>
                    </a:solidFill>
                  </a:tcPr>
                </a:tc>
                <a:tc>
                  <a:txBody>
                    <a:bodyPr/>
                    <a:lstStyle/>
                    <a:p>
                      <a:pPr algn="just">
                        <a:lnSpc>
                          <a:spcPct val="107000"/>
                        </a:lnSpc>
                        <a:tabLst>
                          <a:tab pos="457200" algn="l"/>
                        </a:tabLst>
                      </a:pPr>
                      <a:endParaRPr lang="en-US" sz="2800" dirty="0">
                        <a:effectLst/>
                        <a:latin typeface="Times New Roman" panose="02020603050405020304" pitchFamily="18" charset="0"/>
                        <a:cs typeface="Times New Roman" panose="02020603050405020304" pitchFamily="18" charset="0"/>
                      </a:endParaRPr>
                    </a:p>
                  </a:txBody>
                  <a:tcPr marL="67041" marR="67041" marT="0" marB="0"/>
                </a:tc>
                <a:tc>
                  <a:txBody>
                    <a:bodyPr/>
                    <a:lstStyle/>
                    <a:p>
                      <a:pPr algn="just">
                        <a:lnSpc>
                          <a:spcPct val="107000"/>
                        </a:lnSpc>
                        <a:tabLst>
                          <a:tab pos="457200" algn="l"/>
                        </a:tabLs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tc>
                <a:extLst>
                  <a:ext uri="{0D108BD9-81ED-4DB2-BD59-A6C34878D82A}">
                    <a16:rowId xmlns:a16="http://schemas.microsoft.com/office/drawing/2014/main" val="3088900550"/>
                  </a:ext>
                </a:extLst>
              </a:tr>
            </a:tbl>
          </a:graphicData>
        </a:graphic>
      </p:graphicFrame>
      <p:sp>
        <p:nvSpPr>
          <p:cNvPr id="5" name="Rectangle 4"/>
          <p:cNvSpPr/>
          <p:nvPr/>
        </p:nvSpPr>
        <p:spPr>
          <a:xfrm>
            <a:off x="2581275" y="856532"/>
            <a:ext cx="4705350" cy="2677656"/>
          </a:xfrm>
          <a:prstGeom prst="rect">
            <a:avLst/>
          </a:prstGeom>
        </p:spPr>
        <p:txBody>
          <a:bodyPr wrap="square">
            <a:spAutoFit/>
          </a:bodyPr>
          <a:lstStyle/>
          <a:p>
            <a:pPr algn="just">
              <a:tabLst>
                <a:tab pos="457200" algn="l"/>
              </a:tabLst>
            </a:pPr>
            <a:r>
              <a:rPr lang="en-US" sz="2800" dirty="0" err="1">
                <a:solidFill>
                  <a:srgbClr val="002060"/>
                </a:solidFill>
                <a:latin typeface="Times New Roman" panose="02020603050405020304" pitchFamily="18" charset="0"/>
                <a:cs typeface="Times New Roman" panose="02020603050405020304" pitchFamily="18" charset="0"/>
              </a:rPr>
              <a:t>Lí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lẽ</a:t>
            </a:r>
            <a:r>
              <a:rPr lang="en-US" sz="2800" dirty="0">
                <a:solidFill>
                  <a:srgbClr val="002060"/>
                </a:solidFill>
                <a:latin typeface="Times New Roman" panose="02020603050405020304" pitchFamily="18" charset="0"/>
                <a:cs typeface="Times New Roman" panose="02020603050405020304" pitchFamily="18" charset="0"/>
              </a:rPr>
              <a:t> 1: </a:t>
            </a:r>
            <a:r>
              <a:rPr lang="en-US" sz="2800" dirty="0" err="1">
                <a:solidFill>
                  <a:srgbClr val="002060"/>
                </a:solidFill>
                <a:latin typeface="Times New Roman" panose="02020603050405020304" pitchFamily="18" charset="0"/>
                <a:cs typeface="Times New Roman" panose="02020603050405020304" pitchFamily="18" charset="0"/>
              </a:rPr>
              <a:t>Thể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qua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chỉ</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thụ</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mẹ</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Gióng</a:t>
            </a:r>
            <a:r>
              <a:rPr lang="en-US" sz="2800" dirty="0">
                <a:solidFill>
                  <a:srgbClr val="002060"/>
                </a:solidFill>
                <a:latin typeface="Times New Roman" panose="02020603050405020304" pitchFamily="18" charset="0"/>
                <a:cs typeface="Times New Roman" panose="02020603050405020304" pitchFamily="18" charset="0"/>
              </a:rPr>
              <a:t>.</a:t>
            </a:r>
          </a:p>
          <a:p>
            <a:pPr algn="just">
              <a:tabLst>
                <a:tab pos="457200" algn="l"/>
              </a:tabLst>
            </a:pPr>
            <a:r>
              <a:rPr lang="en-US" sz="2800" dirty="0" err="1">
                <a:solidFill>
                  <a:srgbClr val="002060"/>
                </a:solidFill>
                <a:latin typeface="Times New Roman" panose="02020603050405020304" pitchFamily="18" charset="0"/>
                <a:cs typeface="Times New Roman" panose="02020603050405020304" pitchFamily="18" charset="0"/>
              </a:rPr>
              <a:t>Lí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lẽ</a:t>
            </a:r>
            <a:r>
              <a:rPr lang="en-US" sz="2800" dirty="0">
                <a:solidFill>
                  <a:srgbClr val="002060"/>
                </a:solidFill>
                <a:latin typeface="Times New Roman" panose="02020603050405020304" pitchFamily="18" charset="0"/>
                <a:cs typeface="Times New Roman" panose="02020603050405020304" pitchFamily="18" charset="0"/>
              </a:rPr>
              <a:t> 2:  </a:t>
            </a:r>
            <a:r>
              <a:rPr lang="vi-VN" sz="2800" dirty="0">
                <a:solidFill>
                  <a:srgbClr val="002060"/>
                </a:solidFill>
                <a:latin typeface="Times New Roman" panose="02020603050405020304" pitchFamily="18" charset="0"/>
                <a:cs typeface="Times New Roman" panose="02020603050405020304" pitchFamily="18" charset="0"/>
              </a:rPr>
              <a:t>Ở Gióng có cả sức mạnh của thể lực và sức mạnh của tinh thần, ý chí</a:t>
            </a:r>
            <a:r>
              <a:rPr lang="en-US" sz="2800" dirty="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7321795" y="784696"/>
            <a:ext cx="4905375" cy="2677656"/>
          </a:xfrm>
          <a:prstGeom prst="rect">
            <a:avLst/>
          </a:prstGeom>
        </p:spPr>
        <p:txBody>
          <a:bodyPr wrap="square">
            <a:spAutoFit/>
          </a:bodyPr>
          <a:lstStyle/>
          <a:p>
            <a:pPr algn="just">
              <a:tabLst>
                <a:tab pos="457200" algn="l"/>
              </a:tabLst>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bắt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đầu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mang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ướm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không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mang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Gióng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mười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hai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sinh</a:t>
            </a:r>
            <a:r>
              <a:rPr lang="en-US" sz="2800" dirty="0">
                <a:solidFill>
                  <a:srgbClr val="002060"/>
                </a:solidFill>
                <a:latin typeface="Times New Roman" panose="02020603050405020304" pitchFamily="18" charset="0"/>
                <a:cs typeface="Times New Roman" panose="02020603050405020304" pitchFamily="18" charset="0"/>
              </a:rPr>
              <a:t>... </a:t>
            </a:r>
          </a:p>
          <a:p>
            <a:pPr algn="just">
              <a:tabLst>
                <a:tab pos="457200" algn="l"/>
              </a:tabLst>
            </a:pPr>
            <a:r>
              <a:rPr lang="en-US" sz="2800" dirty="0">
                <a:solidFill>
                  <a:srgbClr val="002060"/>
                </a:solidFill>
                <a:latin typeface="Times New Roman" panose="02020603050405020304" pitchFamily="18" charset="0"/>
                <a:cs typeface="Times New Roman" panose="02020603050405020304" pitchFamily="18" charset="0"/>
              </a:rPr>
              <a:t>- N</a:t>
            </a:r>
            <a:r>
              <a:rPr lang="vi-VN" sz="2800" dirty="0">
                <a:solidFill>
                  <a:srgbClr val="002060"/>
                </a:solidFill>
                <a:latin typeface="Times New Roman" panose="02020603050405020304" pitchFamily="18" charset="0"/>
                <a:cs typeface="Times New Roman" panose="02020603050405020304" pitchFamily="18" charset="0"/>
              </a:rPr>
              <a:t>hổ bụi tre</a:t>
            </a:r>
            <a:r>
              <a:rPr lang="en-US" sz="2800" dirty="0">
                <a:solidFill>
                  <a:srgbClr val="002060"/>
                </a:solidFill>
                <a:latin typeface="Times New Roman" panose="02020603050405020304" pitchFamily="18" charset="0"/>
                <a:cs typeface="Times New Roman" panose="02020603050405020304" pitchFamily="18" charset="0"/>
              </a:rPr>
              <a:t>,</a:t>
            </a:r>
            <a:r>
              <a:rPr lang="vi-VN" sz="2800" dirty="0">
                <a:solidFill>
                  <a:srgbClr val="002060"/>
                </a:solidFill>
                <a:latin typeface="Times New Roman" panose="02020603050405020304" pitchFamily="18" charset="0"/>
                <a:cs typeface="Times New Roman" panose="02020603050405020304" pitchFamily="18" charset="0"/>
              </a:rPr>
              <a:t> đánh </a:t>
            </a:r>
            <a:r>
              <a:rPr lang="en-US" sz="2800" dirty="0">
                <a:solidFill>
                  <a:srgbClr val="002060"/>
                </a:solidFill>
                <a:latin typeface="Times New Roman" panose="02020603050405020304" pitchFamily="18" charset="0"/>
                <a:cs typeface="Times New Roman" panose="02020603050405020304" pitchFamily="18" charset="0"/>
              </a:rPr>
              <a:t>tan </a:t>
            </a:r>
            <a:r>
              <a:rPr lang="vi-VN" sz="2800" dirty="0">
                <a:solidFill>
                  <a:srgbClr val="002060"/>
                </a:solidFill>
                <a:latin typeface="Times New Roman" panose="02020603050405020304" pitchFamily="18" charset="0"/>
                <a:cs typeface="Times New Roman" panose="02020603050405020304" pitchFamily="18" charset="0"/>
              </a:rPr>
              <a:t>giặc</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651614" y="3571334"/>
            <a:ext cx="4705350" cy="2737929"/>
          </a:xfrm>
          <a:prstGeom prst="rect">
            <a:avLst/>
          </a:prstGeom>
        </p:spPr>
        <p:txBody>
          <a:bodyPr wrap="square">
            <a:spAutoFit/>
          </a:bodyPr>
          <a:lstStyle/>
          <a:p>
            <a:pPr algn="just">
              <a:lnSpc>
                <a:spcPct val="107000"/>
              </a:lnSpc>
              <a:tabLst>
                <a:tab pos="457200" algn="l"/>
              </a:tabLst>
            </a:pP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Nguồn gốc, lai lịch của Gióng thật rõ ràng, cụ thể và xác định.</a:t>
            </a:r>
            <a:endParaRPr lang="en-US" sz="2800" dirty="0">
              <a:solidFill>
                <a:srgbClr val="002060"/>
              </a:solidFill>
              <a:latin typeface="Times New Roman" panose="02020603050405020304" pitchFamily="18" charset="0"/>
              <a:cs typeface="Times New Roman" panose="02020603050405020304" pitchFamily="18" charset="0"/>
            </a:endParaRPr>
          </a:p>
          <a:p>
            <a:pPr algn="just">
              <a:tabLst>
                <a:tab pos="457200" algn="l"/>
              </a:tabLst>
            </a:pPr>
            <a:r>
              <a:rPr lang="vi-VN" sz="2800" dirty="0">
                <a:solidFill>
                  <a:srgbClr val="002060"/>
                </a:solidFill>
                <a:latin typeface="Times New Roman" panose="02020603050405020304" pitchFamily="18" charset="0"/>
                <a:cs typeface="Times New Roman" panose="02020603050405020304" pitchFamily="18" charset="0"/>
              </a:rPr>
              <a:t>- Quá trình ra đời, trưởng thành và chiến thắng giặc ngoại xâm của Gióng đều gắn với những người dân bình dị.</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8" name="Rectangle 7"/>
          <p:cNvSpPr/>
          <p:nvPr/>
        </p:nvSpPr>
        <p:spPr>
          <a:xfrm>
            <a:off x="7304210" y="3543828"/>
            <a:ext cx="4905375" cy="3108543"/>
          </a:xfrm>
          <a:prstGeom prst="rect">
            <a:avLst/>
          </a:prstGeom>
        </p:spPr>
        <p:txBody>
          <a:bodyPr wrap="square">
            <a:spAutoFit/>
          </a:bodyPr>
          <a:lstStyle/>
          <a:p>
            <a:pPr algn="just">
              <a:tabLst>
                <a:tab pos="457200" algn="l"/>
              </a:tabLst>
            </a:pPr>
            <a:r>
              <a:rPr lang="vi-VN" sz="2800" dirty="0">
                <a:solidFill>
                  <a:srgbClr val="002060"/>
                </a:solidFill>
                <a:latin typeface="Times New Roman" panose="02020603050405020304" pitchFamily="18" charset="0"/>
                <a:cs typeface="Times New Roman" panose="02020603050405020304" pitchFamily="18" charset="0"/>
              </a:rPr>
              <a:t>+ </a:t>
            </a:r>
            <a:r>
              <a:rPr lang="en-US" sz="2800" dirty="0">
                <a:solidFill>
                  <a:srgbClr val="002060"/>
                </a:solidFill>
                <a:latin typeface="Times New Roman" panose="02020603050405020304" pitchFamily="18" charset="0"/>
                <a:cs typeface="Times New Roman" panose="02020603050405020304" pitchFamily="18" charset="0"/>
              </a:rPr>
              <a:t>Con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Phù</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Đổng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nước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Văn</a:t>
            </a:r>
            <a:r>
              <a:rPr lang="en-US" sz="2800" dirty="0">
                <a:solidFill>
                  <a:srgbClr val="002060"/>
                </a:solidFill>
                <a:latin typeface="Times New Roman" panose="02020603050405020304" pitchFamily="18" charset="0"/>
                <a:cs typeface="Times New Roman" panose="02020603050405020304" pitchFamily="18" charset="0"/>
              </a:rPr>
              <a:t> Lang, </a:t>
            </a:r>
            <a:r>
              <a:rPr lang="en-US" sz="2800" dirty="0" err="1">
                <a:solidFill>
                  <a:srgbClr val="002060"/>
                </a:solidFill>
                <a:latin typeface="Times New Roman" panose="02020603050405020304" pitchFamily="18" charset="0"/>
                <a:cs typeface="Times New Roman" panose="02020603050405020304" pitchFamily="18" charset="0"/>
              </a:rPr>
              <a:t>đời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Hùng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a:t>
            </a:r>
            <a:r>
              <a:rPr lang="en-US" sz="2800" dirty="0">
                <a:solidFill>
                  <a:srgbClr val="002060"/>
                </a:solidFill>
                <a:latin typeface="Times New Roman" panose="02020603050405020304" pitchFamily="18" charset="0"/>
                <a:cs typeface="Times New Roman" panose="02020603050405020304" pitchFamily="18" charset="0"/>
              </a:rPr>
              <a:t> 6</a:t>
            </a:r>
          </a:p>
          <a:p>
            <a:pPr algn="just">
              <a:tabLst>
                <a:tab pos="457200" algn="l"/>
              </a:tabLst>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Nằm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mẹ</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nước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ăn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cơm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bằng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khí</a:t>
            </a:r>
            <a:r>
              <a:rPr lang="en-US" sz="2800" dirty="0">
                <a:solidFill>
                  <a:srgbClr val="002060"/>
                </a:solidFill>
                <a:latin typeface="Times New Roman" panose="02020603050405020304" pitchFamily="18" charset="0"/>
                <a:cs typeface="Times New Roman" panose="02020603050405020304" pitchFamily="18" charset="0"/>
              </a:rPr>
              <a:t> do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rèn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nên</a:t>
            </a:r>
            <a:endParaRPr lang="en-US" sz="2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87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60315" y="498755"/>
            <a:ext cx="11286224"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1060315" y="422227"/>
            <a:ext cx="11139768" cy="830997"/>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Em có nhận xét gì về những lí </a:t>
            </a:r>
            <a:r>
              <a:rPr lang="vi-VN" sz="3200" i="1" dirty="0" smtClean="0">
                <a:solidFill>
                  <a:srgbClr val="C00000"/>
                </a:solidFill>
                <a:latin typeface="Times New Roman" panose="02020603050405020304" pitchFamily="18" charset="0"/>
                <a:cs typeface="Times New Roman" panose="02020603050405020304" pitchFamily="18" charset="0"/>
              </a:rPr>
              <a:t>lẽ</a:t>
            </a:r>
            <a:r>
              <a:rPr lang="en-US" sz="3200" i="1" dirty="0" smtClean="0">
                <a:solidFill>
                  <a:srgbClr val="C00000"/>
                </a:solidFill>
                <a:latin typeface="Times New Roman" panose="02020603050405020304" pitchFamily="18" charset="0"/>
                <a:cs typeface="Times New Roman" panose="02020603050405020304" pitchFamily="18" charset="0"/>
              </a:rPr>
              <a:t> </a:t>
            </a:r>
            <a:r>
              <a:rPr lang="vi-VN" sz="3200" i="1" dirty="0" smtClean="0">
                <a:solidFill>
                  <a:srgbClr val="C00000"/>
                </a:solidFill>
                <a:latin typeface="Times New Roman" panose="02020603050405020304" pitchFamily="18" charset="0"/>
                <a:cs typeface="Times New Roman" panose="02020603050405020304" pitchFamily="18" charset="0"/>
              </a:rPr>
              <a:t>và </a:t>
            </a:r>
            <a:r>
              <a:rPr lang="vi-VN" sz="3200" i="1" dirty="0">
                <a:solidFill>
                  <a:srgbClr val="C00000"/>
                </a:solidFill>
                <a:latin typeface="Times New Roman" panose="02020603050405020304" pitchFamily="18" charset="0"/>
                <a:cs typeface="Times New Roman" panose="02020603050405020304" pitchFamily="18" charset="0"/>
              </a:rPr>
              <a:t>dẫn chứng mà tác giả đưa ra?</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nvGrpSpPr>
          <p:cNvPr id="31" name="组合 13">
            <a:extLst>
              <a:ext uri="{FF2B5EF4-FFF2-40B4-BE49-F238E27FC236}">
                <a16:creationId xmlns:a16="http://schemas.microsoft.com/office/drawing/2014/main" id="{75087FF1-24EA-47F8-B4CC-13F520F612EA}"/>
              </a:ext>
            </a:extLst>
          </p:cNvPr>
          <p:cNvGrpSpPr/>
          <p:nvPr/>
        </p:nvGrpSpPr>
        <p:grpSpPr>
          <a:xfrm>
            <a:off x="921239" y="2324196"/>
            <a:ext cx="4772259" cy="1706830"/>
            <a:chOff x="1233702" y="2720050"/>
            <a:chExt cx="3624909" cy="1706830"/>
          </a:xfrm>
        </p:grpSpPr>
        <p:sp>
          <p:nvSpPr>
            <p:cNvPr id="39" name="文本框 11">
              <a:extLst>
                <a:ext uri="{FF2B5EF4-FFF2-40B4-BE49-F238E27FC236}">
                  <a16:creationId xmlns:a16="http://schemas.microsoft.com/office/drawing/2014/main" id="{E8D39E58-89E6-4FA2-AE18-83FD8CB4CC15}"/>
                </a:ext>
              </a:extLst>
            </p:cNvPr>
            <p:cNvSpPr txBox="1"/>
            <p:nvPr/>
          </p:nvSpPr>
          <p:spPr>
            <a:xfrm>
              <a:off x="1689904" y="2857220"/>
              <a:ext cx="3168707" cy="1569660"/>
            </a:xfrm>
            <a:prstGeom prst="rect">
              <a:avLst/>
            </a:prstGeom>
            <a:noFill/>
          </p:spPr>
          <p:txBody>
            <a:bodyPr wrap="square" rtlCol="0">
              <a:spAutoFit/>
            </a:bodyPr>
            <a:lstStyle/>
            <a:p>
              <a:pPr lvl="0" algn="just" defTabSz="457200">
                <a:defRPr/>
              </a:pPr>
              <a:r>
                <a:rPr lang="en-US" sz="3200" dirty="0">
                  <a:solidFill>
                    <a:srgbClr val="002060"/>
                  </a:solidFill>
                  <a:latin typeface="Times New Roman" panose="02020603050405020304" pitchFamily="18" charset="0"/>
                  <a:cs typeface="Times New Roman" panose="02020603050405020304" pitchFamily="18" charset="0"/>
                </a:rPr>
                <a:t>H</a:t>
              </a:r>
              <a:r>
                <a:rPr lang="vi-VN" sz="3200" dirty="0">
                  <a:solidFill>
                    <a:srgbClr val="002060"/>
                  </a:solidFill>
                  <a:latin typeface="Times New Roman" panose="02020603050405020304" pitchFamily="18" charset="0"/>
                  <a:cs typeface="Times New Roman" panose="02020603050405020304" pitchFamily="18" charset="0"/>
                </a:rPr>
                <a:t>ệ thống các ý kiến, lí lẽ, bằng chứng được sắp xếp logic, rõ </a:t>
              </a:r>
              <a:r>
                <a:rPr lang="vi-VN" sz="3200" dirty="0" smtClean="0">
                  <a:solidFill>
                    <a:srgbClr val="002060"/>
                  </a:solidFill>
                  <a:latin typeface="Times New Roman" panose="02020603050405020304" pitchFamily="18" charset="0"/>
                  <a:cs typeface="Times New Roman" panose="02020603050405020304" pitchFamily="18" charset="0"/>
                </a:rPr>
                <a:t>rang</a:t>
              </a:r>
              <a:r>
                <a:rPr lang="en-US" sz="3200" dirty="0" smtClean="0">
                  <a:solidFill>
                    <a:srgbClr val="002060"/>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0" name="图片 12">
              <a:extLst>
                <a:ext uri="{FF2B5EF4-FFF2-40B4-BE49-F238E27FC236}">
                  <a16:creationId xmlns:a16="http://schemas.microsoft.com/office/drawing/2014/main" id="{4C279C09-C5A3-41FD-A222-C0C57FFA1B88}"/>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41" name="组合 14">
            <a:extLst>
              <a:ext uri="{FF2B5EF4-FFF2-40B4-BE49-F238E27FC236}">
                <a16:creationId xmlns:a16="http://schemas.microsoft.com/office/drawing/2014/main" id="{1283070B-A2F7-432D-8722-BE3407843788}"/>
              </a:ext>
            </a:extLst>
          </p:cNvPr>
          <p:cNvGrpSpPr/>
          <p:nvPr/>
        </p:nvGrpSpPr>
        <p:grpSpPr>
          <a:xfrm>
            <a:off x="2389325" y="5199091"/>
            <a:ext cx="7964099" cy="904394"/>
            <a:chOff x="1379451" y="3341323"/>
            <a:chExt cx="3856061" cy="904394"/>
          </a:xfrm>
        </p:grpSpPr>
        <p:sp>
          <p:nvSpPr>
            <p:cNvPr id="42" name="文本框 15">
              <a:extLst>
                <a:ext uri="{FF2B5EF4-FFF2-40B4-BE49-F238E27FC236}">
                  <a16:creationId xmlns:a16="http://schemas.microsoft.com/office/drawing/2014/main" id="{261756CF-5E1B-4F02-A87F-8F740F35E7A3}"/>
                </a:ext>
              </a:extLst>
            </p:cNvPr>
            <p:cNvSpPr txBox="1"/>
            <p:nvPr/>
          </p:nvSpPr>
          <p:spPr>
            <a:xfrm>
              <a:off x="1714589" y="3357743"/>
              <a:ext cx="3520923" cy="584775"/>
            </a:xfrm>
            <a:prstGeom prst="rect">
              <a:avLst/>
            </a:prstGeom>
            <a:noFill/>
          </p:spPr>
          <p:txBody>
            <a:bodyPr wrap="square" rtlCol="0">
              <a:spAutoFit/>
            </a:bodyPr>
            <a:lstStyle/>
            <a:p>
              <a:pPr lvl="0" algn="just" defTabSz="457200">
                <a:defRPr/>
              </a:pPr>
              <a:r>
                <a:rPr lang="en-US" sz="3200" dirty="0">
                  <a:solidFill>
                    <a:srgbClr val="002060"/>
                  </a:solidFill>
                  <a:latin typeface="Times New Roman" panose="02020603050405020304" pitchFamily="18" charset="0"/>
                  <a:cs typeface="Times New Roman" panose="02020603050405020304" pitchFamily="18" charset="0"/>
                </a:rPr>
                <a:t>P</a:t>
              </a:r>
              <a:r>
                <a:rPr lang="vi-VN" sz="3200" dirty="0">
                  <a:solidFill>
                    <a:srgbClr val="002060"/>
                  </a:solidFill>
                  <a:latin typeface="Times New Roman" panose="02020603050405020304" pitchFamily="18" charset="0"/>
                  <a:cs typeface="Times New Roman" panose="02020603050405020304" pitchFamily="18" charset="0"/>
                </a:rPr>
                <a:t>hi thường nhưng cũng rất đời thường.</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3" name="图片 16">
              <a:extLst>
                <a:ext uri="{FF2B5EF4-FFF2-40B4-BE49-F238E27FC236}">
                  <a16:creationId xmlns:a16="http://schemas.microsoft.com/office/drawing/2014/main" id="{E4399CEA-792B-4DB4-B8BA-E9901D33C355}"/>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79451" y="3341323"/>
              <a:ext cx="394408" cy="904394"/>
            </a:xfrm>
            <a:prstGeom prst="rect">
              <a:avLst/>
            </a:prstGeom>
          </p:spPr>
        </p:pic>
      </p:grpSp>
      <p:grpSp>
        <p:nvGrpSpPr>
          <p:cNvPr id="44" name="组合 20">
            <a:extLst>
              <a:ext uri="{FF2B5EF4-FFF2-40B4-BE49-F238E27FC236}">
                <a16:creationId xmlns:a16="http://schemas.microsoft.com/office/drawing/2014/main" id="{4D2F9908-8BD6-4804-A24F-45025592348F}"/>
              </a:ext>
            </a:extLst>
          </p:cNvPr>
          <p:cNvGrpSpPr/>
          <p:nvPr/>
        </p:nvGrpSpPr>
        <p:grpSpPr>
          <a:xfrm>
            <a:off x="6764648" y="2547286"/>
            <a:ext cx="4705461" cy="2062103"/>
            <a:chOff x="1233702" y="2637650"/>
            <a:chExt cx="3574171" cy="2062103"/>
          </a:xfrm>
        </p:grpSpPr>
        <p:sp>
          <p:nvSpPr>
            <p:cNvPr id="45" name="文本框 21">
              <a:extLst>
                <a:ext uri="{FF2B5EF4-FFF2-40B4-BE49-F238E27FC236}">
                  <a16:creationId xmlns:a16="http://schemas.microsoft.com/office/drawing/2014/main" id="{983BA1FD-898F-4D56-95E4-4F40E0E476BF}"/>
                </a:ext>
              </a:extLst>
            </p:cNvPr>
            <p:cNvSpPr txBox="1"/>
            <p:nvPr/>
          </p:nvSpPr>
          <p:spPr>
            <a:xfrm>
              <a:off x="1639166" y="2637650"/>
              <a:ext cx="3168707" cy="2062103"/>
            </a:xfrm>
            <a:prstGeom prst="rect">
              <a:avLst/>
            </a:prstGeom>
            <a:noFill/>
          </p:spPr>
          <p:txBody>
            <a:bodyPr wrap="square" rtlCol="0">
              <a:spAutoFit/>
            </a:bodyPr>
            <a:lstStyle/>
            <a:p>
              <a:pPr lvl="0" algn="just" defTabSz="457200">
                <a:defRPr/>
              </a:pPr>
              <a:r>
                <a:rPr lang="en-US" sz="3200" dirty="0">
                  <a:solidFill>
                    <a:srgbClr val="002060"/>
                  </a:solidFill>
                  <a:latin typeface="Times New Roman" panose="02020603050405020304" pitchFamily="18" charset="0"/>
                  <a:cs typeface="Times New Roman" panose="02020603050405020304" pitchFamily="18" charset="0"/>
                </a:rPr>
                <a:t>T</a:t>
              </a:r>
              <a:r>
                <a:rPr lang="vi-VN" sz="3200" dirty="0">
                  <a:solidFill>
                    <a:srgbClr val="002060"/>
                  </a:solidFill>
                  <a:latin typeface="Times New Roman" panose="02020603050405020304" pitchFamily="18" charset="0"/>
                  <a:cs typeface="Times New Roman" panose="02020603050405020304" pitchFamily="18" charset="0"/>
                </a:rPr>
                <a:t>hể hiện được những nhận định của tác giả về nhân vật Thánh Gióng trong hai vẻ đẹp</a:t>
              </a:r>
              <a:r>
                <a:rPr lang="en-US" sz="3200" dirty="0">
                  <a:solidFill>
                    <a:srgbClr val="002060"/>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6" name="图片 22">
              <a:extLst>
                <a:ext uri="{FF2B5EF4-FFF2-40B4-BE49-F238E27FC236}">
                  <a16:creationId xmlns:a16="http://schemas.microsoft.com/office/drawing/2014/main" id="{8FFF1962-B57B-407B-B0BE-359E974C50D8}"/>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sp>
        <p:nvSpPr>
          <p:cNvPr id="47" name="矩形: 圆角 31">
            <a:extLst>
              <a:ext uri="{FF2B5EF4-FFF2-40B4-BE49-F238E27FC236}">
                <a16:creationId xmlns:a16="http://schemas.microsoft.com/office/drawing/2014/main" id="{72456563-83B7-43FB-96E8-6C3CBDFB7999}"/>
              </a:ext>
            </a:extLst>
          </p:cNvPr>
          <p:cNvSpPr/>
          <p:nvPr/>
        </p:nvSpPr>
        <p:spPr>
          <a:xfrm>
            <a:off x="450687" y="2242072"/>
            <a:ext cx="11541288" cy="3754600"/>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002060"/>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75288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anim calcmode="lin" valueType="num">
                                      <p:cBhvr>
                                        <p:cTn id="27" dur="500" fill="hold"/>
                                        <p:tgtEl>
                                          <p:spTgt spid="77"/>
                                        </p:tgtEl>
                                        <p:attrNameLst>
                                          <p:attrName>ppt_w</p:attrName>
                                        </p:attrNameLst>
                                      </p:cBhvr>
                                      <p:tavLst>
                                        <p:tav tm="0">
                                          <p:val>
                                            <p:fltVal val="0"/>
                                          </p:val>
                                        </p:tav>
                                        <p:tav tm="100000">
                                          <p:val>
                                            <p:strVal val="#ppt_w"/>
                                          </p:val>
                                        </p:tav>
                                      </p:tavLst>
                                    </p:anim>
                                    <p:anim calcmode="lin" valueType="num">
                                      <p:cBhvr>
                                        <p:cTn id="28" dur="500" fill="hold"/>
                                        <p:tgtEl>
                                          <p:spTgt spid="77"/>
                                        </p:tgtEl>
                                        <p:attrNameLst>
                                          <p:attrName>ppt_h</p:attrName>
                                        </p:attrNameLst>
                                      </p:cBhvr>
                                      <p:tavLst>
                                        <p:tav tm="0">
                                          <p:val>
                                            <p:fltVal val="0"/>
                                          </p:val>
                                        </p:tav>
                                        <p:tav tm="100000">
                                          <p:val>
                                            <p:strVal val="#ppt_h"/>
                                          </p:val>
                                        </p:tav>
                                      </p:tavLst>
                                    </p:anim>
                                    <p:animEffect transition="in" filter="fade">
                                      <p:cBhvr>
                                        <p:cTn id="29" dur="500"/>
                                        <p:tgtEl>
                                          <p:spTgt spid="77"/>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heel(1)">
                                      <p:cBhvr>
                                        <p:cTn id="32" dur="2000"/>
                                        <p:tgtEl>
                                          <p:spTgt spid="3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p:cTn id="35" dur="500" fill="hold"/>
                                        <p:tgtEl>
                                          <p:spTgt spid="47"/>
                                        </p:tgtEl>
                                        <p:attrNameLst>
                                          <p:attrName>ppt_w</p:attrName>
                                        </p:attrNameLst>
                                      </p:cBhvr>
                                      <p:tavLst>
                                        <p:tav tm="0">
                                          <p:val>
                                            <p:fltVal val="0"/>
                                          </p:val>
                                        </p:tav>
                                        <p:tav tm="100000">
                                          <p:val>
                                            <p:strVal val="#ppt_w"/>
                                          </p:val>
                                        </p:tav>
                                      </p:tavLst>
                                    </p:anim>
                                    <p:anim calcmode="lin" valueType="num">
                                      <p:cBhvr>
                                        <p:cTn id="36" dur="500" fill="hold"/>
                                        <p:tgtEl>
                                          <p:spTgt spid="47"/>
                                        </p:tgtEl>
                                        <p:attrNameLst>
                                          <p:attrName>ppt_h</p:attrName>
                                        </p:attrNameLst>
                                      </p:cBhvr>
                                      <p:tavLst>
                                        <p:tav tm="0">
                                          <p:val>
                                            <p:fltVal val="0"/>
                                          </p:val>
                                        </p:tav>
                                        <p:tav tm="100000">
                                          <p:val>
                                            <p:strVal val="#ppt_h"/>
                                          </p:val>
                                        </p:tav>
                                      </p:tavLst>
                                    </p:anim>
                                    <p:animEffect transition="in" filter="fade">
                                      <p:cBhvr>
                                        <p:cTn id="37" dur="500"/>
                                        <p:tgtEl>
                                          <p:spTgt spid="47"/>
                                        </p:tgtEl>
                                      </p:cBhvr>
                                    </p:animEffect>
                                  </p:childTnLst>
                                </p:cTn>
                              </p:par>
                              <p:par>
                                <p:cTn id="38" presetID="2" presetClass="entr" presetSubtype="4"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ppt_x"/>
                                          </p:val>
                                        </p:tav>
                                        <p:tav tm="100000">
                                          <p:val>
                                            <p:strVal val="#ppt_x"/>
                                          </p:val>
                                        </p:tav>
                                      </p:tavLst>
                                    </p:anim>
                                    <p:anim calcmode="lin" valueType="num">
                                      <p:cBhvr additive="base">
                                        <p:cTn id="41" dur="500" fill="hold"/>
                                        <p:tgtEl>
                                          <p:spTgt spid="35"/>
                                        </p:tgtEl>
                                        <p:attrNameLst>
                                          <p:attrName>ppt_y</p:attrName>
                                        </p:attrNameLst>
                                      </p:cBhvr>
                                      <p:tavLst>
                                        <p:tav tm="0">
                                          <p:val>
                                            <p:strVal val="1+#ppt_h/2"/>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60"/>
                                        </p:tgtEl>
                                        <p:attrNameLst>
                                          <p:attrName>style.visibility</p:attrName>
                                        </p:attrNameLst>
                                      </p:cBhvr>
                                      <p:to>
                                        <p:strVal val="visible"/>
                                      </p:to>
                                    </p:set>
                                    <p:anim calcmode="lin" valueType="num">
                                      <p:cBhvr>
                                        <p:cTn id="44" dur="500" fill="hold"/>
                                        <p:tgtEl>
                                          <p:spTgt spid="60"/>
                                        </p:tgtEl>
                                        <p:attrNameLst>
                                          <p:attrName>ppt_w</p:attrName>
                                        </p:attrNameLst>
                                      </p:cBhvr>
                                      <p:tavLst>
                                        <p:tav tm="0">
                                          <p:val>
                                            <p:fltVal val="0"/>
                                          </p:val>
                                        </p:tav>
                                        <p:tav tm="100000">
                                          <p:val>
                                            <p:strVal val="#ppt_w"/>
                                          </p:val>
                                        </p:tav>
                                      </p:tavLst>
                                    </p:anim>
                                    <p:anim calcmode="lin" valueType="num">
                                      <p:cBhvr>
                                        <p:cTn id="45" dur="500" fill="hold"/>
                                        <p:tgtEl>
                                          <p:spTgt spid="60"/>
                                        </p:tgtEl>
                                        <p:attrNameLst>
                                          <p:attrName>ppt_h</p:attrName>
                                        </p:attrNameLst>
                                      </p:cBhvr>
                                      <p:tavLst>
                                        <p:tav tm="0">
                                          <p:val>
                                            <p:fltVal val="0"/>
                                          </p:val>
                                        </p:tav>
                                        <p:tav tm="100000">
                                          <p:val>
                                            <p:strVal val="#ppt_h"/>
                                          </p:val>
                                        </p:tav>
                                      </p:tavLst>
                                    </p:anim>
                                    <p:animEffect transition="in" filter="fade">
                                      <p:cBhvr>
                                        <p:cTn id="46" dur="500"/>
                                        <p:tgtEl>
                                          <p:spTgt spid="60"/>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circle(in)">
                                      <p:cBhvr>
                                        <p:cTn id="51" dur="20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randombar(horizontal)">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p:cTn id="61" dur="500" fill="hold"/>
                                        <p:tgtEl>
                                          <p:spTgt spid="44"/>
                                        </p:tgtEl>
                                        <p:attrNameLst>
                                          <p:attrName>ppt_w</p:attrName>
                                        </p:attrNameLst>
                                      </p:cBhvr>
                                      <p:tavLst>
                                        <p:tav tm="0">
                                          <p:val>
                                            <p:fltVal val="0"/>
                                          </p:val>
                                        </p:tav>
                                        <p:tav tm="100000">
                                          <p:val>
                                            <p:strVal val="#ppt_w"/>
                                          </p:val>
                                        </p:tav>
                                      </p:tavLst>
                                    </p:anim>
                                    <p:anim calcmode="lin" valueType="num">
                                      <p:cBhvr>
                                        <p:cTn id="62" dur="500" fill="hold"/>
                                        <p:tgtEl>
                                          <p:spTgt spid="44"/>
                                        </p:tgtEl>
                                        <p:attrNameLst>
                                          <p:attrName>ppt_h</p:attrName>
                                        </p:attrNameLst>
                                      </p:cBhvr>
                                      <p:tavLst>
                                        <p:tav tm="0">
                                          <p:val>
                                            <p:fltVal val="0"/>
                                          </p:val>
                                        </p:tav>
                                        <p:tav tm="100000">
                                          <p:val>
                                            <p:strVal val="#ppt_h"/>
                                          </p:val>
                                        </p:tav>
                                      </p:tavLst>
                                    </p:anim>
                                    <p:animEffect transition="in" filter="fade">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pic>
        <p:nvPicPr>
          <p:cNvPr id="17" name="图片 16">
            <a:extLst>
              <a:ext uri="{FF2B5EF4-FFF2-40B4-BE49-F238E27FC236}">
                <a16:creationId xmlns:a16="http://schemas.microsoft.com/office/drawing/2014/main" id="{E4399CEA-792B-4DB4-B8BA-E9901D33C355}"/>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933117" y="2943657"/>
            <a:ext cx="697594" cy="904394"/>
          </a:xfrm>
          <a:prstGeom prst="rect">
            <a:avLst/>
          </a:prstGeom>
        </p:spPr>
      </p:pic>
      <p:pic>
        <p:nvPicPr>
          <p:cNvPr id="24" name="图片 23">
            <a:extLst>
              <a:ext uri="{FF2B5EF4-FFF2-40B4-BE49-F238E27FC236}">
                <a16:creationId xmlns:a16="http://schemas.microsoft.com/office/drawing/2014/main"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9344090" y="5336471"/>
            <a:ext cx="3046038" cy="1580853"/>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id="{72456563-83B7-43FB-96E8-6C3CBDFB7999}"/>
              </a:ext>
            </a:extLst>
          </p:cNvPr>
          <p:cNvSpPr/>
          <p:nvPr/>
        </p:nvSpPr>
        <p:spPr>
          <a:xfrm>
            <a:off x="1298171" y="2652045"/>
            <a:ext cx="9728281" cy="3415459"/>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2528657"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241070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xét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9D32245B-623C-4C69-B355-0CAD29F627E5}"/>
              </a:ext>
            </a:extLst>
          </p:cNvPr>
          <p:cNvPicPr>
            <a:picLocks noChangeAspect="1"/>
          </p:cNvPicPr>
          <p:nvPr/>
        </p:nvPicPr>
        <p:blipFill>
          <a:blip r:embed="rId12"/>
          <a:stretch>
            <a:fillRect/>
          </a:stretch>
        </p:blipFill>
        <p:spPr>
          <a:xfrm>
            <a:off x="4971543" y="279591"/>
            <a:ext cx="2552700" cy="1790700"/>
          </a:xfrm>
          <a:prstGeom prst="rect">
            <a:avLst/>
          </a:prstGeom>
        </p:spPr>
      </p:pic>
      <p:sp>
        <p:nvSpPr>
          <p:cNvPr id="18" name="Rectangle 17"/>
          <p:cNvSpPr/>
          <p:nvPr/>
        </p:nvSpPr>
        <p:spPr>
          <a:xfrm>
            <a:off x="2630711" y="3118347"/>
            <a:ext cx="7811147" cy="1569660"/>
          </a:xfrm>
          <a:prstGeom prst="rect">
            <a:avLst/>
          </a:prstGeom>
        </p:spPr>
        <p:txBody>
          <a:bodyPr wrap="square">
            <a:spAutoFit/>
          </a:bodyPr>
          <a:lstStyle/>
          <a:p>
            <a:pPr marL="457200" indent="-457200" algn="just">
              <a:buFontTx/>
              <a:buChar char="-"/>
              <a:tabLst>
                <a:tab pos="457200" algn="l"/>
              </a:tabLst>
            </a:pPr>
            <a:r>
              <a:rPr lang="vi-VN" sz="3200" dirty="0" smtClean="0">
                <a:solidFill>
                  <a:srgbClr val="002060"/>
                </a:solidFill>
                <a:latin typeface="Times New Roman" panose="02020603050405020304" pitchFamily="18" charset="0"/>
                <a:ea typeface="Times New Roman" panose="02020603050405020304" pitchFamily="18" charset="0"/>
              </a:rPr>
              <a:t>Quá </a:t>
            </a:r>
            <a:r>
              <a:rPr lang="vi-VN" sz="3200" dirty="0">
                <a:solidFill>
                  <a:srgbClr val="002060"/>
                </a:solidFill>
                <a:latin typeface="Times New Roman" panose="02020603050405020304" pitchFamily="18" charset="0"/>
                <a:ea typeface="Times New Roman" panose="02020603050405020304" pitchFamily="18" charset="0"/>
              </a:rPr>
              <a:t>trình phát triển của nhân vật Thánh Gióng mang ý nghĩa nhân sinh và nên thơ </a:t>
            </a:r>
            <a:endParaRPr lang="en-US" sz="3200" dirty="0" smtClean="0">
              <a:solidFill>
                <a:srgbClr val="002060"/>
              </a:solidFill>
              <a:latin typeface="Times New Roman" panose="02020603050405020304" pitchFamily="18" charset="0"/>
              <a:ea typeface="Times New Roman" panose="02020603050405020304" pitchFamily="18" charset="0"/>
            </a:endParaRPr>
          </a:p>
          <a:p>
            <a:pPr algn="just">
              <a:tabLst>
                <a:tab pos="457200" algn="l"/>
              </a:tabLst>
            </a:pPr>
            <a:r>
              <a:rPr lang="vi-VN" sz="3200" dirty="0" smtClean="0">
                <a:solidFill>
                  <a:srgbClr val="002060"/>
                </a:solidFill>
                <a:latin typeface="Times New Roman" panose="02020603050405020304" pitchFamily="18" charset="0"/>
                <a:ea typeface="Times New Roman" panose="02020603050405020304" pitchFamily="18" charset="0"/>
              </a:rPr>
              <a:t>-&gt; </a:t>
            </a:r>
            <a:r>
              <a:rPr lang="vi-VN" sz="3200" dirty="0">
                <a:solidFill>
                  <a:srgbClr val="002060"/>
                </a:solidFill>
                <a:latin typeface="Times New Roman" panose="02020603050405020304" pitchFamily="18" charset="0"/>
                <a:ea typeface="Times New Roman" panose="02020603050405020304" pitchFamily="18" charset="0"/>
              </a:rPr>
              <a:t>Quan điểm riêng.</a:t>
            </a:r>
            <a:endParaRPr lang="en-US" sz="32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11192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par>
                                <p:cTn id="69" presetID="53" presetClass="entr" presetSubtype="16"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p:cTn id="71" dur="500" fill="hold"/>
                                        <p:tgtEl>
                                          <p:spTgt spid="32"/>
                                        </p:tgtEl>
                                        <p:attrNameLst>
                                          <p:attrName>ppt_w</p:attrName>
                                        </p:attrNameLst>
                                      </p:cBhvr>
                                      <p:tavLst>
                                        <p:tav tm="0">
                                          <p:val>
                                            <p:fltVal val="0"/>
                                          </p:val>
                                        </p:tav>
                                        <p:tav tm="100000">
                                          <p:val>
                                            <p:strVal val="#ppt_w"/>
                                          </p:val>
                                        </p:tav>
                                      </p:tavLst>
                                    </p:anim>
                                    <p:anim calcmode="lin" valueType="num">
                                      <p:cBhvr>
                                        <p:cTn id="72" dur="500" fill="hold"/>
                                        <p:tgtEl>
                                          <p:spTgt spid="32"/>
                                        </p:tgtEl>
                                        <p:attrNameLst>
                                          <p:attrName>ppt_h</p:attrName>
                                        </p:attrNameLst>
                                      </p:cBhvr>
                                      <p:tavLst>
                                        <p:tav tm="0">
                                          <p:val>
                                            <p:fltVal val="0"/>
                                          </p:val>
                                        </p:tav>
                                        <p:tav tm="100000">
                                          <p:val>
                                            <p:strVal val="#ppt_h"/>
                                          </p:val>
                                        </p:tav>
                                      </p:tavLst>
                                    </p:anim>
                                    <p:animEffect transition="in" filter="fade">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barn(inVertical)">
                                      <p:cBhvr>
                                        <p:cTn id="7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4294967295"/>
          </p:nvPr>
        </p:nvSpPr>
        <p:spPr>
          <a:xfrm>
            <a:off x="4648200" y="228600"/>
            <a:ext cx="7543800" cy="762000"/>
          </a:xfrm>
        </p:spPr>
        <p:txBody>
          <a:bodyPr/>
          <a:lstStyle/>
          <a:p>
            <a:pPr>
              <a:buFontTx/>
              <a:buNone/>
            </a:pPr>
            <a:r>
              <a:rPr lang="en-US" altLang="en-US" b="1">
                <a:latin typeface="Arial" panose="020B0604020202020204" pitchFamily="34" charset="0"/>
              </a:rPr>
              <a:t>                           KHỞI ĐỘNG</a:t>
            </a:r>
            <a:endParaRPr lang="en-US" altLang="en-US"/>
          </a:p>
        </p:txBody>
      </p:sp>
      <p:sp>
        <p:nvSpPr>
          <p:cNvPr id="125955" name="Rectangle 3"/>
          <p:cNvSpPr>
            <a:spLocks noChangeArrowheads="1"/>
          </p:cNvSpPr>
          <p:nvPr/>
        </p:nvSpPr>
        <p:spPr bwMode="auto">
          <a:xfrm>
            <a:off x="1524001" y="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5956" name="Rectangle 4"/>
          <p:cNvSpPr>
            <a:spLocks noChangeArrowheads="1"/>
          </p:cNvSpPr>
          <p:nvPr/>
        </p:nvSpPr>
        <p:spPr bwMode="auto">
          <a:xfrm>
            <a:off x="1524001" y="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sp>
        <p:nvSpPr>
          <p:cNvPr id="125957" name="Rectangle 5"/>
          <p:cNvSpPr>
            <a:spLocks noChangeArrowheads="1"/>
          </p:cNvSpPr>
          <p:nvPr/>
        </p:nvSpPr>
        <p:spPr bwMode="auto">
          <a:xfrm>
            <a:off x="1524001" y="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p>
        </p:txBody>
      </p:sp>
      <p:pic>
        <p:nvPicPr>
          <p:cNvPr id="125958" name="Picture 2" descr="Truyện cổ tích Thánh Gió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08" y="990600"/>
            <a:ext cx="538089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Picture 1" descr="Đức Thánh Gióng - Truyền thuyết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799" y="990600"/>
            <a:ext cx="588498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2" name="AutoShape 10"/>
          <p:cNvSpPr>
            <a:spLocks noChangeArrowheads="1"/>
          </p:cNvSpPr>
          <p:nvPr/>
        </p:nvSpPr>
        <p:spPr bwMode="auto">
          <a:xfrm>
            <a:off x="1878623" y="4114800"/>
            <a:ext cx="8534400" cy="2743200"/>
          </a:xfrm>
          <a:prstGeom prst="cloudCallout">
            <a:avLst>
              <a:gd name="adj1" fmla="val -20537"/>
              <a:gd name="adj2" fmla="val 39514"/>
            </a:avLst>
          </a:prstGeom>
          <a:solidFill>
            <a:srgbClr val="002060"/>
          </a:solidFill>
          <a:ln w="9525">
            <a:solidFill>
              <a:schemeClr val="tx1"/>
            </a:solidFill>
            <a:round/>
            <a:headEnd/>
            <a:tailEnd/>
          </a:ln>
          <a:effectLst/>
        </p:spPr>
        <p:txBody>
          <a:bodyPr/>
          <a:lstStyle/>
          <a:p>
            <a:pPr algn="ctr"/>
            <a:r>
              <a:rPr lang="vi-VN" altLang="en-US" sz="3200" i="1" dirty="0">
                <a:solidFill>
                  <a:schemeClr val="bg1"/>
                </a:solidFill>
                <a:latin typeface="+mj-lt"/>
              </a:rPr>
              <a:t>Hình </a:t>
            </a:r>
            <a:r>
              <a:rPr lang="en-US" altLang="en-US" sz="3200" i="1" dirty="0" err="1">
                <a:solidFill>
                  <a:schemeClr val="bg1"/>
                </a:solidFill>
                <a:latin typeface="Times New Roman" panose="02020603050405020304" pitchFamily="18" charset="0"/>
                <a:cs typeface="Times New Roman" panose="02020603050405020304" pitchFamily="18" charset="0"/>
              </a:rPr>
              <a:t>ảnh</a:t>
            </a:r>
            <a:r>
              <a:rPr lang="en-US" altLang="en-US" sz="3200" i="1" dirty="0">
                <a:solidFill>
                  <a:schemeClr val="bg1"/>
                </a:solidFill>
                <a:latin typeface="+mj-lt"/>
              </a:rPr>
              <a:t> </a:t>
            </a:r>
            <a:r>
              <a:rPr lang="en-US" altLang="en-US" sz="3200" i="1" dirty="0" err="1">
                <a:solidFill>
                  <a:schemeClr val="bg1"/>
                </a:solidFill>
                <a:latin typeface="+mj-lt"/>
              </a:rPr>
              <a:t>trên</a:t>
            </a:r>
            <a:r>
              <a:rPr lang="vi-VN" altLang="en-US" sz="3200" i="1" dirty="0">
                <a:solidFill>
                  <a:schemeClr val="bg1"/>
                </a:solidFill>
                <a:latin typeface="+mj-lt"/>
              </a:rPr>
              <a:t> gợi nhắc em đến nhân vật nào đã được học</a:t>
            </a:r>
            <a:r>
              <a:rPr lang="en-US" altLang="en-US" sz="3200" i="1" dirty="0">
                <a:solidFill>
                  <a:schemeClr val="bg1"/>
                </a:solidFill>
                <a:latin typeface="+mj-lt"/>
              </a:rPr>
              <a:t>? </a:t>
            </a:r>
            <a:r>
              <a:rPr lang="en-US" altLang="en-US" sz="3200" i="1" dirty="0" err="1">
                <a:solidFill>
                  <a:schemeClr val="bg1"/>
                </a:solidFill>
                <a:latin typeface="Times New Roman" panose="02020603050405020304" pitchFamily="18" charset="0"/>
                <a:cs typeface="Times New Roman" panose="02020603050405020304" pitchFamily="18" charset="0"/>
              </a:rPr>
              <a:t>Hãy</a:t>
            </a:r>
            <a:r>
              <a:rPr lang="vi-VN" altLang="en-US" sz="3200" i="1" dirty="0">
                <a:solidFill>
                  <a:schemeClr val="bg1"/>
                </a:solidFill>
                <a:latin typeface="Times New Roman" panose="02020603050405020304" pitchFamily="18" charset="0"/>
                <a:cs typeface="Times New Roman" panose="02020603050405020304" pitchFamily="18" charset="0"/>
              </a:rPr>
              <a:t> </a:t>
            </a:r>
            <a:r>
              <a:rPr lang="vi-VN" altLang="en-US" sz="3200" i="1" dirty="0">
                <a:solidFill>
                  <a:schemeClr val="bg1"/>
                </a:solidFill>
                <a:latin typeface="+mj-lt"/>
              </a:rPr>
              <a:t>Chia sẻ ngắn gọn cảm nhận của em về nhân vật ấy?</a:t>
            </a:r>
            <a:r>
              <a:rPr lang="en-US" altLang="en-US" sz="3200" dirty="0">
                <a:solidFill>
                  <a:schemeClr val="bg1"/>
                </a:solidFill>
                <a:latin typeface="+mj-lt"/>
              </a:rPr>
              <a:t> </a:t>
            </a:r>
          </a:p>
        </p:txBody>
      </p:sp>
    </p:spTree>
    <p:extLst>
      <p:ext uri="{BB962C8B-B14F-4D97-AF65-F5344CB8AC3E}">
        <p14:creationId xmlns:p14="http://schemas.microsoft.com/office/powerpoint/2010/main" val="4966411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5958"/>
                                        </p:tgtEl>
                                        <p:attrNameLst>
                                          <p:attrName>style.visibility</p:attrName>
                                        </p:attrNameLst>
                                      </p:cBhvr>
                                      <p:to>
                                        <p:strVal val="visible"/>
                                      </p:to>
                                    </p:set>
                                    <p:animEffect transition="in" filter="blinds(horizontal)">
                                      <p:cBhvr>
                                        <p:cTn id="7" dur="500"/>
                                        <p:tgtEl>
                                          <p:spTgt spid="125958"/>
                                        </p:tgtEl>
                                      </p:cBhvr>
                                    </p:animEffect>
                                  </p:childTnLst>
                                </p:cTn>
                              </p:par>
                              <p:par>
                                <p:cTn id="8" presetID="3" presetClass="entr" presetSubtype="10" fill="hold" nodeType="withEffect">
                                  <p:stCondLst>
                                    <p:cond delay="0"/>
                                  </p:stCondLst>
                                  <p:childTnLst>
                                    <p:set>
                                      <p:cBhvr>
                                        <p:cTn id="9" dur="1" fill="hold">
                                          <p:stCondLst>
                                            <p:cond delay="0"/>
                                          </p:stCondLst>
                                        </p:cTn>
                                        <p:tgtEl>
                                          <p:spTgt spid="125959"/>
                                        </p:tgtEl>
                                        <p:attrNameLst>
                                          <p:attrName>style.visibility</p:attrName>
                                        </p:attrNameLst>
                                      </p:cBhvr>
                                      <p:to>
                                        <p:strVal val="visible"/>
                                      </p:to>
                                    </p:set>
                                    <p:animEffect transition="in" filter="blinds(horizontal)">
                                      <p:cBhvr>
                                        <p:cTn id="10" dur="500"/>
                                        <p:tgtEl>
                                          <p:spTgt spid="12595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25962"/>
                                        </p:tgtEl>
                                        <p:attrNameLst>
                                          <p:attrName>style.visibility</p:attrName>
                                        </p:attrNameLst>
                                      </p:cBhvr>
                                      <p:to>
                                        <p:strVal val="visible"/>
                                      </p:to>
                                    </p:set>
                                    <p:animEffect transition="in" filter="blinds(horizontal)">
                                      <p:cBhvr>
                                        <p:cTn id="15" dur="500"/>
                                        <p:tgtEl>
                                          <p:spTgt spid="125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6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818" y="151919"/>
            <a:ext cx="11926529" cy="3046988"/>
          </a:xfrm>
          <a:prstGeom prst="rect">
            <a:avLst/>
          </a:prstGeom>
        </p:spPr>
        <p:txBody>
          <a:bodyPr wrap="square">
            <a:spAutoFit/>
          </a:bodyPr>
          <a:lstStyle/>
          <a:p>
            <a:pPr algn="just"/>
            <a:r>
              <a:rPr lang="pt-BR" sz="3200" b="1" dirty="0">
                <a:solidFill>
                  <a:srgbClr val="002060"/>
                </a:solidFill>
                <a:latin typeface="Times New Roman" panose="02020603050405020304" pitchFamily="18" charset="0"/>
                <a:ea typeface="Times New Roman" panose="02020603050405020304" pitchFamily="18" charset="0"/>
              </a:rPr>
              <a:t>2. Cách lập luận (Cách trình bày ý kiến)</a:t>
            </a:r>
            <a:endParaRPr lang="en-US" sz="3200" dirty="0" smtClean="0">
              <a:solidFill>
                <a:srgbClr val="002060"/>
              </a:solidFill>
              <a:effectLst/>
              <a:latin typeface="Times New Roman" panose="02020603050405020304" pitchFamily="18" charset="0"/>
              <a:ea typeface="Times New Roman" panose="02020603050405020304" pitchFamily="18" charset="0"/>
            </a:endParaRPr>
          </a:p>
          <a:p>
            <a:pPr algn="just"/>
            <a:r>
              <a:rPr lang="en-US" sz="3200" b="1" i="1" dirty="0">
                <a:solidFill>
                  <a:srgbClr val="002060"/>
                </a:solidFill>
                <a:latin typeface="Times New Roman" panose="02020603050405020304" pitchFamily="18" charset="0"/>
                <a:ea typeface="Times New Roman" panose="02020603050405020304" pitchFamily="18" charset="0"/>
              </a:rPr>
              <a:t> </a:t>
            </a:r>
            <a:endParaRPr lang="en-US" sz="3200" dirty="0" smtClean="0">
              <a:solidFill>
                <a:srgbClr val="002060"/>
              </a:solidFill>
              <a:effectLst/>
              <a:latin typeface="Times New Roman" panose="02020603050405020304" pitchFamily="18" charset="0"/>
              <a:ea typeface="Times New Roman" panose="02020603050405020304" pitchFamily="18" charset="0"/>
            </a:endParaRPr>
          </a:p>
          <a:p>
            <a:pPr algn="just"/>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Tác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giả</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nêu</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ra</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các</a:t>
            </a:r>
            <a:r>
              <a:rPr lang="en-US" sz="3200" dirty="0">
                <a:solidFill>
                  <a:srgbClr val="002060"/>
                </a:solidFill>
                <a:latin typeface="Times New Roman" panose="02020603050405020304" pitchFamily="18" charset="0"/>
                <a:ea typeface="Times New Roman" panose="02020603050405020304" pitchFamily="18" charset="0"/>
              </a:rPr>
              <a:t> ý </a:t>
            </a:r>
            <a:r>
              <a:rPr lang="en-US" sz="3200" dirty="0" err="1">
                <a:solidFill>
                  <a:srgbClr val="002060"/>
                </a:solidFill>
                <a:latin typeface="Times New Roman" panose="02020603050405020304" pitchFamily="18" charset="0"/>
                <a:ea typeface="Times New Roman" panose="02020603050405020304" pitchFamily="18" charset="0"/>
              </a:rPr>
              <a:t>kiến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lí</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lẽ</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bằng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chứng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được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sắp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xếp</a:t>
            </a:r>
            <a:r>
              <a:rPr lang="en-US" sz="3200" dirty="0">
                <a:solidFill>
                  <a:srgbClr val="002060"/>
                </a:solidFill>
                <a:latin typeface="Times New Roman" panose="02020603050405020304" pitchFamily="18" charset="0"/>
                <a:ea typeface="Times New Roman" panose="02020603050405020304" pitchFamily="18" charset="0"/>
              </a:rPr>
              <a:t> logic, </a:t>
            </a:r>
            <a:r>
              <a:rPr lang="en-US" sz="3200" dirty="0" err="1">
                <a:solidFill>
                  <a:srgbClr val="002060"/>
                </a:solidFill>
                <a:latin typeface="Times New Roman" panose="02020603050405020304" pitchFamily="18" charset="0"/>
                <a:ea typeface="Times New Roman" panose="02020603050405020304" pitchFamily="18" charset="0"/>
              </a:rPr>
              <a:t>rõ</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ràng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thể</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hiện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được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những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nhận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định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của</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tác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giả</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về</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nhân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vật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Thánh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Gióng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mang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vẻ</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đẹp</a:t>
            </a:r>
            <a:r>
              <a:rPr lang="en-US" sz="3200" dirty="0">
                <a:solidFill>
                  <a:srgbClr val="002060"/>
                </a:solidFill>
                <a:latin typeface="Times New Roman" panose="02020603050405020304" pitchFamily="18" charset="0"/>
                <a:ea typeface="Times New Roman" panose="02020603050405020304" pitchFamily="18" charset="0"/>
              </a:rPr>
              <a:t>: phi </a:t>
            </a:r>
            <a:r>
              <a:rPr lang="en-US" sz="3200" dirty="0" err="1">
                <a:solidFill>
                  <a:srgbClr val="002060"/>
                </a:solidFill>
                <a:latin typeface="Times New Roman" panose="02020603050405020304" pitchFamily="18" charset="0"/>
                <a:ea typeface="Times New Roman" panose="02020603050405020304" pitchFamily="18" charset="0"/>
              </a:rPr>
              <a:t>thường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nhưng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cũng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rất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đời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thường</a:t>
            </a:r>
            <a:r>
              <a:rPr lang="en-US" sz="3200" dirty="0">
                <a:solidFill>
                  <a:srgbClr val="002060"/>
                </a:solidFill>
                <a:latin typeface="Times New Roman" panose="02020603050405020304" pitchFamily="18" charset="0"/>
                <a:ea typeface="Times New Roman" panose="02020603050405020304" pitchFamily="18" charset="0"/>
              </a:rPr>
              <a:t>.</a:t>
            </a:r>
            <a:endParaRPr lang="en-US" sz="3200" dirty="0" smtClean="0">
              <a:solidFill>
                <a:srgbClr val="002060"/>
              </a:solidFill>
              <a:effectLst/>
              <a:latin typeface="Times New Roman" panose="02020603050405020304" pitchFamily="18" charset="0"/>
              <a:ea typeface="Times New Roman" panose="02020603050405020304" pitchFamily="18" charset="0"/>
            </a:endParaRPr>
          </a:p>
          <a:p>
            <a:pPr algn="just"/>
            <a:r>
              <a:rPr lang="en-US" sz="3200" dirty="0">
                <a:solidFill>
                  <a:srgbClr val="002060"/>
                </a:solidFill>
                <a:latin typeface="Times New Roman" panose="02020603050405020304" pitchFamily="18" charset="0"/>
                <a:ea typeface="Times New Roman" panose="02020603050405020304" pitchFamily="18" charset="0"/>
              </a:rPr>
              <a:t> </a:t>
            </a:r>
            <a:endParaRPr lang="en-US" sz="3200" dirty="0">
              <a:solidFill>
                <a:srgbClr val="00206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rot="20528495">
            <a:off x="7705022" y="-58601"/>
            <a:ext cx="843821" cy="830997"/>
          </a:xfrm>
          <a:prstGeom prst="rect">
            <a:avLst/>
          </a:prstGeom>
        </p:spPr>
        <p:txBody>
          <a:bodyPr wrap="none">
            <a:spAutoFit/>
          </a:bodyPr>
          <a:lstStyle/>
          <a:p>
            <a:pPr marR="30480" algn="just"/>
            <a:r>
              <a:rPr lang="en-US" sz="4800" b="1" dirty="0">
                <a:solidFill>
                  <a:srgbClr val="002060"/>
                </a:solidFill>
                <a:latin typeface="Times New Roman" panose="02020603050405020304" pitchFamily="18" charset="0"/>
                <a:ea typeface="Times New Roman" panose="02020603050405020304" pitchFamily="18" charset="0"/>
                <a:sym typeface="Wingdings 2" panose="05020102010507070707" pitchFamily="18" charset="2"/>
              </a:rPr>
              <a:t></a:t>
            </a:r>
            <a:endParaRPr lang="en-US" sz="4800"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7082731"/>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repeatCount="indefinite"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528429" y="373626"/>
            <a:ext cx="8998255" cy="4603419"/>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775641" y="938346"/>
            <a:ext cx="8163817" cy="1077218"/>
          </a:xfrm>
          <a:prstGeom prst="rect">
            <a:avLst/>
          </a:prstGeom>
          <a:noFill/>
        </p:spPr>
        <p:txBody>
          <a:bodyPr wrap="square" rtlCol="0">
            <a:spAutoFit/>
          </a:bodyPr>
          <a:lstStyle/>
          <a:p>
            <a:pPr lvl="0" algn="ctr" defTabSz="457200">
              <a:defRPr/>
            </a:pPr>
            <a:r>
              <a:rPr lang="en-US" sz="3200" i="1" dirty="0" smtClean="0">
                <a:solidFill>
                  <a:srgbClr val="C00000"/>
                </a:solidFill>
                <a:latin typeface="Times New Roman" panose="02020603050405020304" pitchFamily="18" charset="0"/>
                <a:cs typeface="Times New Roman" panose="02020603050405020304" pitchFamily="18" charset="0"/>
              </a:rPr>
              <a:t>1. </a:t>
            </a:r>
            <a:r>
              <a:rPr lang="vi-VN" sz="3200" i="1" dirty="0" smtClean="0">
                <a:solidFill>
                  <a:srgbClr val="C00000"/>
                </a:solidFill>
                <a:latin typeface="Times New Roman" panose="02020603050405020304" pitchFamily="18" charset="0"/>
                <a:cs typeface="Times New Roman" panose="02020603050405020304" pitchFamily="18" charset="0"/>
              </a:rPr>
              <a:t>Phần </a:t>
            </a:r>
            <a:r>
              <a:rPr lang="vi-VN" sz="3200" i="1" dirty="0">
                <a:solidFill>
                  <a:srgbClr val="C00000"/>
                </a:solidFill>
                <a:latin typeface="Times New Roman" panose="02020603050405020304" pitchFamily="18" charset="0"/>
                <a:cs typeface="Times New Roman" panose="02020603050405020304" pitchFamily="18" charset="0"/>
              </a:rPr>
              <a:t>kết thúc vấn đề, tác giả đã nêu ra nhận định như thế nào?</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
        <p:nvSpPr>
          <p:cNvPr id="31" name="文本框 6">
            <a:extLst>
              <a:ext uri="{FF2B5EF4-FFF2-40B4-BE49-F238E27FC236}">
                <a16:creationId xmlns:a16="http://schemas.microsoft.com/office/drawing/2014/main" id="{FD564D49-E16E-4115-BD0E-58222DBD4511}"/>
              </a:ext>
            </a:extLst>
          </p:cNvPr>
          <p:cNvSpPr txBox="1"/>
          <p:nvPr/>
        </p:nvSpPr>
        <p:spPr>
          <a:xfrm>
            <a:off x="775642" y="2007295"/>
            <a:ext cx="8247803" cy="20621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2. </a:t>
            </a:r>
            <a:r>
              <a:rPr kumimoji="0" lang="vi-VN" sz="3200" b="0" i="1"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Có </a:t>
            </a:r>
            <a:r>
              <a:rPr kumimoji="0" lang="vi-VN" sz="3200" b="0"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ý kiến cho rằng: “Những góc nhìn, cách hiểu khác nhau của tác giả về nhân vật Thánh Gióng giúp chúng ta hiểu nhân vật sâu hơn”. Em có đồng ý với ý kiến này không? Vì sao?</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2864007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p:cTn id="29" dur="500" fill="hold"/>
                                        <p:tgtEl>
                                          <p:spTgt spid="60"/>
                                        </p:tgtEl>
                                        <p:attrNameLst>
                                          <p:attrName>ppt_w</p:attrName>
                                        </p:attrNameLst>
                                      </p:cBhvr>
                                      <p:tavLst>
                                        <p:tav tm="0">
                                          <p:val>
                                            <p:fltVal val="0"/>
                                          </p:val>
                                        </p:tav>
                                        <p:tav tm="100000">
                                          <p:val>
                                            <p:strVal val="#ppt_w"/>
                                          </p:val>
                                        </p:tav>
                                      </p:tavLst>
                                    </p:anim>
                                    <p:anim calcmode="lin" valueType="num">
                                      <p:cBhvr>
                                        <p:cTn id="30" dur="500" fill="hold"/>
                                        <p:tgtEl>
                                          <p:spTgt spid="60"/>
                                        </p:tgtEl>
                                        <p:attrNameLst>
                                          <p:attrName>ppt_h</p:attrName>
                                        </p:attrNameLst>
                                      </p:cBhvr>
                                      <p:tavLst>
                                        <p:tav tm="0">
                                          <p:val>
                                            <p:fltVal val="0"/>
                                          </p:val>
                                        </p:tav>
                                        <p:tav tm="100000">
                                          <p:val>
                                            <p:strVal val="#ppt_h"/>
                                          </p:val>
                                        </p:tav>
                                      </p:tavLst>
                                    </p:anim>
                                    <p:animEffect transition="in" filter="fade">
                                      <p:cBhvr>
                                        <p:cTn id="31" dur="500"/>
                                        <p:tgtEl>
                                          <p:spTgt spid="60"/>
                                        </p:tgtEl>
                                      </p:cBhvr>
                                    </p:animEffect>
                                  </p:childTnLst>
                                </p:cTn>
                              </p:par>
                              <p:par>
                                <p:cTn id="32" presetID="53" presetClass="entr" presetSubtype="16"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 calcmode="lin" valueType="num">
                                      <p:cBhvr>
                                        <p:cTn id="34" dur="500" fill="hold"/>
                                        <p:tgtEl>
                                          <p:spTgt spid="77"/>
                                        </p:tgtEl>
                                        <p:attrNameLst>
                                          <p:attrName>ppt_w</p:attrName>
                                        </p:attrNameLst>
                                      </p:cBhvr>
                                      <p:tavLst>
                                        <p:tav tm="0">
                                          <p:val>
                                            <p:fltVal val="0"/>
                                          </p:val>
                                        </p:tav>
                                        <p:tav tm="100000">
                                          <p:val>
                                            <p:strVal val="#ppt_w"/>
                                          </p:val>
                                        </p:tav>
                                      </p:tavLst>
                                    </p:anim>
                                    <p:anim calcmode="lin" valueType="num">
                                      <p:cBhvr>
                                        <p:cTn id="35" dur="500" fill="hold"/>
                                        <p:tgtEl>
                                          <p:spTgt spid="77"/>
                                        </p:tgtEl>
                                        <p:attrNameLst>
                                          <p:attrName>ppt_h</p:attrName>
                                        </p:attrNameLst>
                                      </p:cBhvr>
                                      <p:tavLst>
                                        <p:tav tm="0">
                                          <p:val>
                                            <p:fltVal val="0"/>
                                          </p:val>
                                        </p:tav>
                                        <p:tav tm="100000">
                                          <p:val>
                                            <p:strVal val="#ppt_h"/>
                                          </p:val>
                                        </p:tav>
                                      </p:tavLst>
                                    </p:anim>
                                    <p:animEffect transition="in" filter="fade">
                                      <p:cBhvr>
                                        <p:cTn id="36" dur="500"/>
                                        <p:tgtEl>
                                          <p:spTgt spid="7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par>
                                <p:cTn id="44" presetID="53" presetClass="entr" presetSubtype="16"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par>
                                <p:cTn id="55" presetID="21" presetClass="entr" presetSubtype="1"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heel(1)">
                                      <p:cBhvr>
                                        <p:cTn id="57" dur="2000"/>
                                        <p:tgtEl>
                                          <p:spTgt spid="32"/>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heel(1)">
                                      <p:cBhvr>
                                        <p:cTn id="6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sp>
        <p:nvSpPr>
          <p:cNvPr id="10" name="Rectangle 9">
            <a:extLst>
              <a:ext uri="{FF2B5EF4-FFF2-40B4-BE49-F238E27FC236}">
                <a16:creationId xmlns:a16="http://schemas.microsoft.com/office/drawing/2014/main" id="{7465E4C7-C6FD-4669-B1E9-8C9329219C30}"/>
              </a:ext>
            </a:extLst>
          </p:cNvPr>
          <p:cNvSpPr/>
          <p:nvPr/>
        </p:nvSpPr>
        <p:spPr>
          <a:xfrm>
            <a:off x="4409954" y="401733"/>
            <a:ext cx="6490453" cy="1569660"/>
          </a:xfrm>
          <a:prstGeom prst="rect">
            <a:avLst/>
          </a:prstGeom>
          <a:ln w="57150">
            <a:prstDash val="sys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3200" dirty="0">
                <a:solidFill>
                  <a:srgbClr val="000000"/>
                </a:solidFill>
                <a:latin typeface="Times New Roman" panose="02020603050405020304" pitchFamily="18" charset="0"/>
                <a:ea typeface="Times New Roman" panose="02020603050405020304" pitchFamily="18" charset="0"/>
              </a:rPr>
              <a:t>“</a:t>
            </a:r>
            <a:r>
              <a:rPr lang="en-US" sz="3200" dirty="0" err="1">
                <a:solidFill>
                  <a:srgbClr val="000000"/>
                </a:solidFill>
                <a:latin typeface="Times New Roman" panose="02020603050405020304" pitchFamily="18" charset="0"/>
                <a:ea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phát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triển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Gióng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dồi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dào</a:t>
            </a:r>
            <a:r>
              <a:rPr lang="en-US" sz="3200" dirty="0">
                <a:solidFill>
                  <a:srgbClr val="000000"/>
                </a:solidFill>
                <a:latin typeface="Times New Roman" panose="02020603050405020304" pitchFamily="18" charset="0"/>
                <a:ea typeface="Times New Roman" panose="02020603050405020304" pitchFamily="18" charset="0"/>
              </a:rPr>
              <a:t> ý </a:t>
            </a:r>
            <a:r>
              <a:rPr lang="en-US" sz="3200" dirty="0" err="1">
                <a:solidFill>
                  <a:srgbClr val="000000"/>
                </a:solidFill>
                <a:latin typeface="Times New Roman" panose="02020603050405020304" pitchFamily="18" charset="0"/>
                <a:ea typeface="Times New Roman" panose="02020603050405020304" pitchFamily="18" charset="0"/>
              </a:rPr>
              <a:t>nghĩa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smtClean="0">
                <a:solidFill>
                  <a:srgbClr val="000000"/>
                </a:solidFill>
                <a:latin typeface="Times New Roman" panose="02020603050405020304" pitchFamily="18" charset="0"/>
                <a:ea typeface="Times New Roman" panose="02020603050405020304" pitchFamily="18" charset="0"/>
              </a:rPr>
              <a:t>thơ</a:t>
            </a:r>
            <a:r>
              <a:rPr lang="vi-VN" sz="3200" dirty="0" smtClean="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&gt; Quan điểm riêng</a:t>
            </a:r>
            <a:r>
              <a:rPr lang="vi-VN"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28" name="图片 10">
            <a:extLst>
              <a:ext uri="{FF2B5EF4-FFF2-40B4-BE49-F238E27FC236}">
                <a16:creationId xmlns:a16="http://schemas.microsoft.com/office/drawing/2014/main" id="{609C40BF-1489-4916-8AEC-845A673DB24C}"/>
              </a:ext>
            </a:extLst>
          </p:cNvPr>
          <p:cNvPicPr>
            <a:picLocks noChangeAspect="1"/>
          </p:cNvPicPr>
          <p:nvPr/>
        </p:nvPicPr>
        <p:blipFill rotWithShape="1">
          <a:blip r:embed="rId7">
            <a:extLst>
              <a:ext uri="{28A0092B-C50C-407E-A947-70E740481C1C}">
                <a14:useLocalDpi xmlns:a14="http://schemas.microsoft.com/office/drawing/2010/main" val="0"/>
              </a:ext>
            </a:extLst>
          </a:blip>
          <a:srcRect l="24844" t="17454" r="27031" b="14722"/>
          <a:stretch/>
        </p:blipFill>
        <p:spPr>
          <a:xfrm>
            <a:off x="104534" y="1254992"/>
            <a:ext cx="4851437" cy="4177811"/>
          </a:xfrm>
          <a:prstGeom prst="rect">
            <a:avLst/>
          </a:prstGeom>
        </p:spPr>
      </p:pic>
      <p:sp>
        <p:nvSpPr>
          <p:cNvPr id="30" name="文本框 1">
            <a:extLst>
              <a:ext uri="{FF2B5EF4-FFF2-40B4-BE49-F238E27FC236}">
                <a16:creationId xmlns:a16="http://schemas.microsoft.com/office/drawing/2014/main" id="{3ED9F70F-7876-4B21-BB6F-50F61F0382FE}"/>
              </a:ext>
            </a:extLst>
          </p:cNvPr>
          <p:cNvSpPr txBox="1"/>
          <p:nvPr/>
        </p:nvSpPr>
        <p:spPr>
          <a:xfrm>
            <a:off x="975091" y="2126157"/>
            <a:ext cx="2917838" cy="1815882"/>
          </a:xfrm>
          <a:prstGeom prst="rect">
            <a:avLst/>
          </a:prstGeom>
          <a:noFill/>
        </p:spPr>
        <p:txBody>
          <a:bodyPr wrap="square" rtlCol="0">
            <a:spAutoFit/>
            <a:scene3d>
              <a:camera prst="orthographicFront"/>
              <a:lightRig rig="threePt" dir="t"/>
            </a:scene3d>
            <a:sp3d contourW="12700"/>
          </a:bodyPr>
          <a:lstStyle/>
          <a:p>
            <a:pPr algn="ctr">
              <a:defRPr/>
            </a:pPr>
            <a:r>
              <a:rPr lang="vi-VN" sz="2800" b="1" dirty="0">
                <a:solidFill>
                  <a:srgbClr val="F94341">
                    <a:lumMod val="50000"/>
                  </a:srgbClr>
                </a:solidFill>
                <a:latin typeface="Times New Roman" panose="02020603050405020304" pitchFamily="18" charset="0"/>
                <a:cs typeface="Times New Roman" panose="02020603050405020304" pitchFamily="18" charset="0"/>
              </a:rPr>
              <a:t>Tác giả đưa ra nhận định của mình về hình tượng nhân vật</a:t>
            </a:r>
            <a:endParaRPr lang="en-US" sz="2800" b="1" dirty="0">
              <a:solidFill>
                <a:srgbClr val="F94341">
                  <a:lumMod val="50000"/>
                </a:srgbClr>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8D5322E-02C2-47BC-8092-6BDCDF8FB12C}"/>
              </a:ext>
            </a:extLst>
          </p:cNvPr>
          <p:cNvPicPr>
            <a:picLocks noChangeAspect="1"/>
          </p:cNvPicPr>
          <p:nvPr/>
        </p:nvPicPr>
        <p:blipFill>
          <a:blip r:embed="rId8"/>
          <a:stretch>
            <a:fillRect/>
          </a:stretch>
        </p:blipFill>
        <p:spPr>
          <a:xfrm>
            <a:off x="6757227" y="2344076"/>
            <a:ext cx="4861229" cy="2722288"/>
          </a:xfrm>
          <a:prstGeom prst="rect">
            <a:avLst/>
          </a:prstGeom>
        </p:spPr>
      </p:pic>
      <p:sp>
        <p:nvSpPr>
          <p:cNvPr id="31" name="文本框 6">
            <a:extLst>
              <a:ext uri="{FF2B5EF4-FFF2-40B4-BE49-F238E27FC236}">
                <a16:creationId xmlns:a16="http://schemas.microsoft.com/office/drawing/2014/main" id="{B261C41C-0F17-48B8-B260-F99FD6C9B62D}"/>
              </a:ext>
            </a:extLst>
          </p:cNvPr>
          <p:cNvSpPr txBox="1"/>
          <p:nvPr/>
        </p:nvSpPr>
        <p:spPr>
          <a:xfrm>
            <a:off x="1671485" y="5629839"/>
            <a:ext cx="9318676" cy="1077218"/>
          </a:xfrm>
          <a:prstGeom prst="rect">
            <a:avLst/>
          </a:prstGeom>
          <a:noFill/>
        </p:spPr>
        <p:txBody>
          <a:bodyPr wrap="square" rtlCol="0">
            <a:spAutoFit/>
          </a:bodyPr>
          <a:lstStyle/>
          <a:p>
            <a:pPr lvl="0" algn="just" defTabSz="457200">
              <a:defRPr/>
            </a:pPr>
            <a:r>
              <a:rPr lang="vi-VN" sz="3200" dirty="0">
                <a:solidFill>
                  <a:srgbClr val="002060"/>
                </a:solidFill>
                <a:latin typeface="Times New Roman" panose="02020603050405020304" pitchFamily="18" charset="0"/>
                <a:cs typeface="Times New Roman" panose="02020603050405020304" pitchFamily="18" charset="0"/>
              </a:rPr>
              <a:t>Ở mỗi góc nhìn khác nhau người đọc có thể cảm nhận, xem xét nhân </a:t>
            </a:r>
            <a:r>
              <a:rPr lang="vi-VN" sz="3200" dirty="0" smtClean="0">
                <a:solidFill>
                  <a:srgbClr val="002060"/>
                </a:solidFill>
                <a:latin typeface="Times New Roman" panose="02020603050405020304" pitchFamily="18" charset="0"/>
                <a:cs typeface="Times New Roman" panose="02020603050405020304" pitchFamily="18" charset="0"/>
              </a:rPr>
              <a:t>vật</a:t>
            </a:r>
            <a:r>
              <a:rPr lang="en-US" sz="3200" dirty="0" smtClean="0">
                <a:solidFill>
                  <a:srgbClr val="002060"/>
                </a:solidFill>
                <a:latin typeface="Times New Roman" panose="02020603050405020304" pitchFamily="18" charset="0"/>
                <a:cs typeface="Times New Roman" panose="02020603050405020304" pitchFamily="18" charset="0"/>
              </a:rPr>
              <a:t>,</a:t>
            </a:r>
            <a:r>
              <a:rPr lang="vi-VN" sz="3200" dirty="0" smtClean="0">
                <a:solidFill>
                  <a:srgbClr val="002060"/>
                </a:solidFill>
                <a:latin typeface="Times New Roman" panose="02020603050405020304" pitchFamily="18" charset="0"/>
                <a:cs typeface="Times New Roman" panose="02020603050405020304" pitchFamily="18" charset="0"/>
              </a:rPr>
              <a:t> </a:t>
            </a:r>
            <a:r>
              <a:rPr lang="vi-VN" sz="3200" dirty="0">
                <a:solidFill>
                  <a:srgbClr val="002060"/>
                </a:solidFill>
                <a:latin typeface="Times New Roman" panose="02020603050405020304" pitchFamily="18" charset="0"/>
                <a:cs typeface="Times New Roman" panose="02020603050405020304" pitchFamily="18" charset="0"/>
              </a:rPr>
              <a:t>tác phẩm </a:t>
            </a:r>
            <a:r>
              <a:rPr lang="vi-VN" sz="3200" dirty="0" smtClean="0">
                <a:solidFill>
                  <a:srgbClr val="002060"/>
                </a:solidFill>
                <a:latin typeface="Times New Roman" panose="02020603050405020304" pitchFamily="18" charset="0"/>
                <a:cs typeface="Times New Roman" panose="02020603050405020304" pitchFamily="18" charset="0"/>
              </a:rPr>
              <a:t>dưới </a:t>
            </a:r>
            <a:r>
              <a:rPr lang="vi-VN" sz="3200" dirty="0">
                <a:solidFill>
                  <a:srgbClr val="002060"/>
                </a:solidFill>
                <a:latin typeface="Times New Roman" panose="02020603050405020304" pitchFamily="18" charset="0"/>
                <a:cs typeface="Times New Roman" panose="02020603050405020304" pitchFamily="18" charset="0"/>
              </a:rPr>
              <a:t>một góc độ khác nhau</a:t>
            </a:r>
            <a:r>
              <a:rPr lang="en-US" sz="3200" dirty="0">
                <a:solidFill>
                  <a:srgbClr val="002060"/>
                </a:solidFill>
                <a:latin typeface="Times New Roman" panose="02020603050405020304" pitchFamily="18" charset="0"/>
                <a:cs typeface="Times New Roman" panose="02020603050405020304" pitchFamily="18" charset="0"/>
              </a:rPr>
              <a:t>.</a:t>
            </a:r>
            <a:endParaRPr kumimoji="1" lang="zh-CN" altLang="en-US" sz="3200" b="0" u="none" strike="noStrike" kern="1200" cap="none" spc="0" normalizeH="0" baseline="0" noProof="0" dirty="0">
              <a:ln>
                <a:noFill/>
              </a:ln>
              <a:solidFill>
                <a:srgbClr val="00206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4028888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16" presetClass="entr" presetSubtype="2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53" presetClass="entr" presetSubtype="16" fill="hold" nodeType="withEffect">
                                  <p:stCondLst>
                                    <p:cond delay="0"/>
                                  </p:stCondLst>
                                  <p:childTnLst>
                                    <p:set>
                                      <p:cBhvr>
                                        <p:cTn id="27" dur="1" fill="hold">
                                          <p:stCondLst>
                                            <p:cond delay="0"/>
                                          </p:stCondLst>
                                        </p:cTn>
                                        <p:tgtEl>
                                          <p:spTgt spid="60"/>
                                        </p:tgtEl>
                                        <p:attrNameLst>
                                          <p:attrName>style.visibility</p:attrName>
                                        </p:attrNameLst>
                                      </p:cBhvr>
                                      <p:to>
                                        <p:strVal val="visible"/>
                                      </p:to>
                                    </p:set>
                                    <p:anim calcmode="lin" valueType="num">
                                      <p:cBhvr>
                                        <p:cTn id="28" dur="500" fill="hold"/>
                                        <p:tgtEl>
                                          <p:spTgt spid="60"/>
                                        </p:tgtEl>
                                        <p:attrNameLst>
                                          <p:attrName>ppt_w</p:attrName>
                                        </p:attrNameLst>
                                      </p:cBhvr>
                                      <p:tavLst>
                                        <p:tav tm="0">
                                          <p:val>
                                            <p:fltVal val="0"/>
                                          </p:val>
                                        </p:tav>
                                        <p:tav tm="100000">
                                          <p:val>
                                            <p:strVal val="#ppt_w"/>
                                          </p:val>
                                        </p:tav>
                                      </p:tavLst>
                                    </p:anim>
                                    <p:anim calcmode="lin" valueType="num">
                                      <p:cBhvr>
                                        <p:cTn id="29" dur="500" fill="hold"/>
                                        <p:tgtEl>
                                          <p:spTgt spid="60"/>
                                        </p:tgtEl>
                                        <p:attrNameLst>
                                          <p:attrName>ppt_h</p:attrName>
                                        </p:attrNameLst>
                                      </p:cBhvr>
                                      <p:tavLst>
                                        <p:tav tm="0">
                                          <p:val>
                                            <p:fltVal val="0"/>
                                          </p:val>
                                        </p:tav>
                                        <p:tav tm="100000">
                                          <p:val>
                                            <p:strVal val="#ppt_h"/>
                                          </p:val>
                                        </p:tav>
                                      </p:tavLst>
                                    </p:anim>
                                    <p:animEffect transition="in" filter="fade">
                                      <p:cBhvr>
                                        <p:cTn id="30" dur="500"/>
                                        <p:tgtEl>
                                          <p:spTgt spid="60"/>
                                        </p:tgtEl>
                                      </p:cBhvr>
                                    </p:animEffect>
                                  </p:childTnLst>
                                </p:cTn>
                              </p:par>
                              <p:par>
                                <p:cTn id="31" presetID="53" presetClass="entr" presetSubtype="16"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randombar(horizontal)">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812" y="171583"/>
            <a:ext cx="12005187" cy="3046988"/>
          </a:xfrm>
          <a:prstGeom prst="rect">
            <a:avLst/>
          </a:prstGeom>
        </p:spPr>
        <p:txBody>
          <a:bodyPr wrap="square">
            <a:spAutoFit/>
          </a:bodyPr>
          <a:lstStyle/>
          <a:p>
            <a:pPr algn="just"/>
            <a:r>
              <a:rPr lang="en-US" sz="3200" b="1" dirty="0">
                <a:solidFill>
                  <a:srgbClr val="002060"/>
                </a:solidFill>
                <a:latin typeface="Times New Roman" panose="02020603050405020304" pitchFamily="18" charset="0"/>
                <a:ea typeface="Times New Roman" panose="02020603050405020304" pitchFamily="18" charset="0"/>
              </a:rPr>
              <a:t>3. Ý </a:t>
            </a:r>
            <a:r>
              <a:rPr lang="en-US" sz="3200" b="1" dirty="0" err="1">
                <a:solidFill>
                  <a:srgbClr val="002060"/>
                </a:solidFill>
                <a:latin typeface="Times New Roman" panose="02020603050405020304" pitchFamily="18" charset="0"/>
                <a:ea typeface="Times New Roman" panose="02020603050405020304" pitchFamily="18" charset="0"/>
              </a:rPr>
              <a:t>nghĩa</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của</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vấn</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đề</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đặt</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ra</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trong</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văn</a:t>
            </a:r>
            <a:r>
              <a:rPr lang="en-US" sz="3200" b="1" dirty="0">
                <a:solidFill>
                  <a:srgbClr val="002060"/>
                </a:solidFill>
                <a:latin typeface="Times New Roman" panose="02020603050405020304" pitchFamily="18" charset="0"/>
                <a:ea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rPr>
              <a:t>bản</a:t>
            </a:r>
            <a:endParaRPr lang="en-US" sz="3200" dirty="0" smtClean="0">
              <a:solidFill>
                <a:srgbClr val="002060"/>
              </a:solidFill>
              <a:effectLst/>
              <a:latin typeface="Times New Roman" panose="02020603050405020304" pitchFamily="18" charset="0"/>
              <a:ea typeface="Times New Roman" panose="02020603050405020304" pitchFamily="18" charset="0"/>
            </a:endParaRPr>
          </a:p>
          <a:p>
            <a:pPr algn="just"/>
            <a:r>
              <a:rPr lang="en-US" sz="3200" b="1" dirty="0">
                <a:solidFill>
                  <a:srgbClr val="002060"/>
                </a:solidFill>
                <a:latin typeface="Times New Roman" panose="02020603050405020304" pitchFamily="18" charset="0"/>
                <a:ea typeface="Times New Roman" panose="02020603050405020304" pitchFamily="18" charset="0"/>
              </a:rPr>
              <a:t> </a:t>
            </a:r>
            <a:endParaRPr lang="en-US" sz="3200" dirty="0" smtClean="0">
              <a:solidFill>
                <a:srgbClr val="002060"/>
              </a:solidFill>
              <a:effectLst/>
              <a:latin typeface="Times New Roman" panose="02020603050405020304" pitchFamily="18" charset="0"/>
              <a:ea typeface="Times New Roman" panose="02020603050405020304" pitchFamily="18" charset="0"/>
            </a:endParaRPr>
          </a:p>
          <a:p>
            <a:pPr algn="just"/>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Văn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bản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bàn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về</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nhân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vật</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Thánh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Gióng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người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anh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hùng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vừa</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có</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vẻ</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đẹp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lí</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tưởng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vừa</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là</a:t>
            </a:r>
            <a:r>
              <a:rPr lang="en-US" sz="3200" dirty="0">
                <a:solidFill>
                  <a:srgbClr val="002060"/>
                </a:solidFill>
                <a:latin typeface="Times New Roman" panose="02020603050405020304" pitchFamily="18" charset="0"/>
                <a:ea typeface="Times New Roman" panose="02020603050405020304" pitchFamily="18" charset="0"/>
              </a:rPr>
              <a:t> con </a:t>
            </a:r>
            <a:r>
              <a:rPr lang="en-US" sz="3200" dirty="0" err="1">
                <a:solidFill>
                  <a:srgbClr val="002060"/>
                </a:solidFill>
                <a:latin typeface="Times New Roman" panose="02020603050405020304" pitchFamily="18" charset="0"/>
                <a:ea typeface="Times New Roman" panose="02020603050405020304" pitchFamily="18" charset="0"/>
              </a:rPr>
              <a:t>người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trần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thế</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với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vẻ</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đẹp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gần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gũi</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giản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dị</a:t>
            </a:r>
            <a:r>
              <a:rPr lang="en-US" sz="3200" dirty="0">
                <a:solidFill>
                  <a:srgbClr val="002060"/>
                </a:solidFill>
                <a:latin typeface="Times New Roman" panose="02020603050405020304" pitchFamily="18" charset="0"/>
                <a:ea typeface="Times New Roman" panose="02020603050405020304" pitchFamily="18" charset="0"/>
              </a:rPr>
              <a:t>.</a:t>
            </a:r>
            <a:endParaRPr lang="en-US" sz="3200" dirty="0" smtClean="0">
              <a:solidFill>
                <a:srgbClr val="002060"/>
              </a:solidFill>
              <a:effectLst/>
              <a:latin typeface="Times New Roman" panose="02020603050405020304" pitchFamily="18" charset="0"/>
              <a:ea typeface="Times New Roman" panose="02020603050405020304" pitchFamily="18" charset="0"/>
            </a:endParaRPr>
          </a:p>
          <a:p>
            <a:r>
              <a:rPr lang="en-US" sz="3200" dirty="0">
                <a:solidFill>
                  <a:srgbClr val="002060"/>
                </a:solidFill>
                <a:latin typeface="Times New Roman" panose="02020603050405020304" pitchFamily="18" charset="0"/>
                <a:ea typeface="Times New Roman" panose="02020603050405020304" pitchFamily="18" charset="0"/>
              </a:rPr>
              <a:t>=&gt; </a:t>
            </a:r>
            <a:r>
              <a:rPr lang="en-US" sz="3200" dirty="0" err="1">
                <a:solidFill>
                  <a:srgbClr val="002060"/>
                </a:solidFill>
                <a:latin typeface="Times New Roman" panose="02020603050405020304" pitchFamily="18" charset="0"/>
                <a:ea typeface="Times New Roman" panose="02020603050405020304" pitchFamily="18" charset="0"/>
              </a:rPr>
              <a:t>Những</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góc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nhìn</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cách</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hiểu</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khác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nhau</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giúp</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chúng</a:t>
            </a:r>
            <a:r>
              <a:rPr lang="en-US" sz="3200" dirty="0">
                <a:solidFill>
                  <a:srgbClr val="002060"/>
                </a:solidFill>
                <a:latin typeface="Times New Roman" panose="02020603050405020304" pitchFamily="18" charset="0"/>
                <a:ea typeface="Times New Roman" panose="02020603050405020304" pitchFamily="18" charset="0"/>
              </a:rPr>
              <a:t> ta </a:t>
            </a:r>
            <a:r>
              <a:rPr lang="en-US" sz="3200" dirty="0" err="1">
                <a:solidFill>
                  <a:srgbClr val="002060"/>
                </a:solidFill>
                <a:latin typeface="Times New Roman" panose="02020603050405020304" pitchFamily="18" charset="0"/>
                <a:ea typeface="Times New Roman" panose="02020603050405020304" pitchFamily="18" charset="0"/>
              </a:rPr>
              <a:t>hiểu</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tác</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phẩm</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sâu</a:t>
            </a:r>
            <a:r>
              <a:rPr lang="en-US" sz="3200" dirty="0">
                <a:solidFill>
                  <a:srgbClr val="002060"/>
                </a:solidFill>
                <a:latin typeface="Times New Roman" panose="02020603050405020304" pitchFamily="18" charset="0"/>
                <a:ea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rPr>
              <a:t>hơn</a:t>
            </a:r>
            <a:r>
              <a:rPr lang="en-US" sz="3200" dirty="0">
                <a:solidFill>
                  <a:srgbClr val="002060"/>
                </a:solidFill>
                <a:latin typeface="Times New Roman" panose="02020603050405020304" pitchFamily="18" charset="0"/>
                <a:ea typeface="Times New Roman" panose="02020603050405020304" pitchFamily="18" charset="0"/>
              </a:rPr>
              <a:t>.</a:t>
            </a:r>
            <a:endParaRPr lang="en-US" sz="3200" dirty="0">
              <a:solidFill>
                <a:srgbClr val="002060"/>
              </a:solidFill>
            </a:endParaRPr>
          </a:p>
        </p:txBody>
      </p:sp>
      <p:sp>
        <p:nvSpPr>
          <p:cNvPr id="3" name="Rectangle 2"/>
          <p:cNvSpPr/>
          <p:nvPr/>
        </p:nvSpPr>
        <p:spPr>
          <a:xfrm rot="20528495">
            <a:off x="8255630" y="29890"/>
            <a:ext cx="843821" cy="830997"/>
          </a:xfrm>
          <a:prstGeom prst="rect">
            <a:avLst/>
          </a:prstGeom>
        </p:spPr>
        <p:txBody>
          <a:bodyPr wrap="none">
            <a:spAutoFit/>
          </a:bodyPr>
          <a:lstStyle/>
          <a:p>
            <a:pPr marR="30480" algn="just"/>
            <a:r>
              <a:rPr lang="en-US" sz="4800" b="1" dirty="0">
                <a:solidFill>
                  <a:srgbClr val="002060"/>
                </a:solidFill>
                <a:latin typeface="Times New Roman" panose="02020603050405020304" pitchFamily="18" charset="0"/>
                <a:ea typeface="Times New Roman" panose="02020603050405020304" pitchFamily="18" charset="0"/>
                <a:sym typeface="Wingdings 2" panose="05020102010507070707" pitchFamily="18" charset="2"/>
              </a:rPr>
              <a:t></a:t>
            </a:r>
            <a:endParaRPr lang="en-US" sz="4800"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3521578"/>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repeatCount="indefinite"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472877F0-9768-4960-84C5-A7902F3AE582}"/>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6"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8"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3">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9"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10"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11"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12"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3" name="文本框 10">
            <a:extLst>
              <a:ext uri="{FF2B5EF4-FFF2-40B4-BE49-F238E27FC236}">
                <a16:creationId xmlns:a16="http://schemas.microsoft.com/office/drawing/2014/main" id="{EC69E397-EE63-4ECA-9659-04410C14C6D2}"/>
              </a:ext>
            </a:extLst>
          </p:cNvPr>
          <p:cNvSpPr txBox="1"/>
          <p:nvPr/>
        </p:nvSpPr>
        <p:spPr>
          <a:xfrm>
            <a:off x="3386023" y="2442096"/>
            <a:ext cx="5165514"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LUYỆN</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TẬP</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4"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14816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2913218"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187584" y="214831"/>
            <a:ext cx="249565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Luyện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52128" y="1863560"/>
            <a:ext cx="5487743" cy="2862322"/>
          </a:xfrm>
          <a:prstGeom prst="rect">
            <a:avLst/>
          </a:prstGeom>
          <a:noFill/>
        </p:spPr>
        <p:txBody>
          <a:bodyPr wrap="square" rtlCol="0">
            <a:spAutoFit/>
          </a:bodyPr>
          <a:lstStyle/>
          <a:p>
            <a:pPr lvl="0" algn="ctr" defTabSz="457200">
              <a:defRPr/>
            </a:pPr>
            <a:r>
              <a:rPr lang="vi-VN" sz="3600" i="1" dirty="0">
                <a:solidFill>
                  <a:srgbClr val="C00000"/>
                </a:solidFill>
                <a:latin typeface="Times New Roman" panose="02020603050405020304" pitchFamily="18" charset="0"/>
                <a:cs typeface="Times New Roman" panose="02020603050405020304" pitchFamily="18" charset="0"/>
              </a:rPr>
              <a:t>Tóm tắt nội dung văn bản theo sơ đồ trong PHT số 2 (Phụ lục) sau đó viết một đoạn văn tóm tắt lại văn bản  (khoảng 150 chữ)</a:t>
            </a:r>
            <a:endParaRPr kumimoji="1" lang="zh-CN"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4963003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0E2A0A2-F1F9-4928-961E-D0F830DD3B79}"/>
              </a:ext>
            </a:extLst>
          </p:cNvPr>
          <p:cNvGrpSpPr>
            <a:grpSpLocks/>
          </p:cNvGrpSpPr>
          <p:nvPr/>
        </p:nvGrpSpPr>
        <p:grpSpPr bwMode="auto">
          <a:xfrm>
            <a:off x="157316" y="360726"/>
            <a:ext cx="12034684" cy="6089235"/>
            <a:chOff x="1233" y="2345"/>
            <a:chExt cx="9160" cy="4146"/>
          </a:xfrm>
        </p:grpSpPr>
        <p:grpSp>
          <p:nvGrpSpPr>
            <p:cNvPr id="3" name="Group 2">
              <a:extLst>
                <a:ext uri="{FF2B5EF4-FFF2-40B4-BE49-F238E27FC236}">
                  <a16:creationId xmlns:a16="http://schemas.microsoft.com/office/drawing/2014/main" id="{5BE5F936-109C-4655-874E-8A76EEE8E74C}"/>
                </a:ext>
              </a:extLst>
            </p:cNvPr>
            <p:cNvGrpSpPr>
              <a:grpSpLocks/>
            </p:cNvGrpSpPr>
            <p:nvPr/>
          </p:nvGrpSpPr>
          <p:grpSpPr bwMode="auto">
            <a:xfrm>
              <a:off x="1233" y="2345"/>
              <a:ext cx="9160" cy="4146"/>
              <a:chOff x="1100" y="2053"/>
              <a:chExt cx="9160" cy="4146"/>
            </a:xfrm>
          </p:grpSpPr>
          <p:sp>
            <p:nvSpPr>
              <p:cNvPr id="5" name="AutoShape 19">
                <a:extLst>
                  <a:ext uri="{FF2B5EF4-FFF2-40B4-BE49-F238E27FC236}">
                    <a16:creationId xmlns:a16="http://schemas.microsoft.com/office/drawing/2014/main" id="{E878851D-9ECC-405A-B916-572CE35FF4BF}"/>
                  </a:ext>
                </a:extLst>
              </p:cNvPr>
              <p:cNvSpPr>
                <a:spLocks noChangeArrowheads="1"/>
              </p:cNvSpPr>
              <p:nvPr/>
            </p:nvSpPr>
            <p:spPr bwMode="auto">
              <a:xfrm>
                <a:off x="1100" y="2053"/>
                <a:ext cx="9160" cy="4146"/>
              </a:xfrm>
              <a:prstGeom prst="roundRect">
                <a:avLst>
                  <a:gd name="adj" fmla="val 5088"/>
                </a:avLst>
              </a:pr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a:ln>
                    <a:noFill/>
                  </a:ln>
                  <a:solidFill>
                    <a:srgbClr val="002060"/>
                  </a:solidFill>
                  <a:effectLst/>
                  <a:uLnTx/>
                  <a:uFillTx/>
                </a:endParaRPr>
              </a:p>
            </p:txBody>
          </p:sp>
          <p:grpSp>
            <p:nvGrpSpPr>
              <p:cNvPr id="6" name="Group 5">
                <a:extLst>
                  <a:ext uri="{FF2B5EF4-FFF2-40B4-BE49-F238E27FC236}">
                    <a16:creationId xmlns:a16="http://schemas.microsoft.com/office/drawing/2014/main" id="{B449098A-166B-4E42-BAE7-144EFA7EB44F}"/>
                  </a:ext>
                </a:extLst>
              </p:cNvPr>
              <p:cNvGrpSpPr>
                <a:grpSpLocks/>
              </p:cNvGrpSpPr>
              <p:nvPr/>
            </p:nvGrpSpPr>
            <p:grpSpPr bwMode="auto">
              <a:xfrm>
                <a:off x="1387" y="2693"/>
                <a:ext cx="8580" cy="3330"/>
                <a:chOff x="1680" y="1800"/>
                <a:chExt cx="8580" cy="3330"/>
              </a:xfrm>
            </p:grpSpPr>
            <p:sp>
              <p:nvSpPr>
                <p:cNvPr id="7" name="AutoShape 21">
                  <a:extLst>
                    <a:ext uri="{FF2B5EF4-FFF2-40B4-BE49-F238E27FC236}">
                      <a16:creationId xmlns:a16="http://schemas.microsoft.com/office/drawing/2014/main" id="{825D8B45-61F5-4BC0-B595-DAEC044B2DC2}"/>
                    </a:ext>
                  </a:extLst>
                </p:cNvPr>
                <p:cNvSpPr>
                  <a:spLocks noChangeArrowheads="1"/>
                </p:cNvSpPr>
                <p:nvPr/>
              </p:nvSpPr>
              <p:spPr bwMode="auto">
                <a:xfrm>
                  <a:off x="3980" y="1800"/>
                  <a:ext cx="414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VẤN ĐỀ CẦN BÀN LUẬN</a:t>
                  </a:r>
                  <a:endParaRPr kumimoji="0" lang="en-US" sz="2800" b="1" i="0" u="none" strike="noStrike" kern="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AutoShape 22">
                  <a:extLst>
                    <a:ext uri="{FF2B5EF4-FFF2-40B4-BE49-F238E27FC236}">
                      <a16:creationId xmlns:a16="http://schemas.microsoft.com/office/drawing/2014/main" id="{F106393A-DFC2-44CB-A1BF-CD7656728F7C}"/>
                    </a:ext>
                  </a:extLst>
                </p:cNvPr>
                <p:cNvSpPr>
                  <a:spLocks noChangeArrowheads="1"/>
                </p:cNvSpPr>
                <p:nvPr/>
              </p:nvSpPr>
              <p:spPr bwMode="auto">
                <a:xfrm>
                  <a:off x="1680" y="2920"/>
                  <a:ext cx="400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 1</a:t>
                  </a:r>
                  <a:endParaRPr kumimoji="0" lang="en-US" sz="2800" b="1" i="0" u="none" strike="noStrike" kern="0" cap="none" spc="0" normalizeH="0" baseline="0" noProof="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0" cap="none" spc="0" normalizeH="0" baseline="0" noProof="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AutoShape 23">
                  <a:extLst>
                    <a:ext uri="{FF2B5EF4-FFF2-40B4-BE49-F238E27FC236}">
                      <a16:creationId xmlns:a16="http://schemas.microsoft.com/office/drawing/2014/main" id="{CA89B7D8-8517-4E7F-A2A2-05CB705B3081}"/>
                    </a:ext>
                  </a:extLst>
                </p:cNvPr>
                <p:cNvSpPr>
                  <a:spLocks noChangeArrowheads="1"/>
                </p:cNvSpPr>
                <p:nvPr/>
              </p:nvSpPr>
              <p:spPr bwMode="auto">
                <a:xfrm>
                  <a:off x="6280" y="2940"/>
                  <a:ext cx="3730" cy="780"/>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Ý KIẾN 2</a:t>
                  </a:r>
                  <a:endParaRPr kumimoji="0" lang="en-US" sz="2800" b="1" i="0" u="none" strike="noStrike" kern="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BE26021-6E3D-4F3F-A4CE-9A2E6A9B5A3D}"/>
                    </a:ext>
                  </a:extLst>
                </p:cNvPr>
                <p:cNvSpPr>
                  <a:spLocks noChangeArrowheads="1"/>
                </p:cNvSpPr>
                <p:nvPr/>
              </p:nvSpPr>
              <p:spPr bwMode="auto">
                <a:xfrm>
                  <a:off x="168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 LẼ</a:t>
                  </a:r>
                  <a:endParaRPr kumimoji="0" lang="en-US" sz="2800" b="1" i="0" u="none" strike="noStrike" kern="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8328FFE-3711-4F22-BA7A-9CA1D28DC7C8}"/>
                    </a:ext>
                  </a:extLst>
                </p:cNvPr>
                <p:cNvSpPr>
                  <a:spLocks noChangeArrowheads="1"/>
                </p:cNvSpPr>
                <p:nvPr/>
              </p:nvSpPr>
              <p:spPr bwMode="auto">
                <a:xfrm>
                  <a:off x="381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 CHỨNG</a:t>
                  </a:r>
                  <a:endParaRPr kumimoji="0" lang="en-US" sz="2800" b="1" i="0" u="none" strike="noStrike" kern="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2F233BB1-428A-4126-BD33-21CB2A691037}"/>
                    </a:ext>
                  </a:extLst>
                </p:cNvPr>
                <p:cNvSpPr>
                  <a:spLocks noChangeArrowheads="1"/>
                </p:cNvSpPr>
                <p:nvPr/>
              </p:nvSpPr>
              <p:spPr bwMode="auto">
                <a:xfrm>
                  <a:off x="600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 LẼ</a:t>
                  </a:r>
                  <a:endParaRPr kumimoji="0" lang="en-US" sz="2800" b="1" i="0" u="none" strike="noStrike" kern="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EBF034DD-CE0B-4D18-BF63-63278207C199}"/>
                    </a:ext>
                  </a:extLst>
                </p:cNvPr>
                <p:cNvSpPr>
                  <a:spLocks noChangeArrowheads="1"/>
                </p:cNvSpPr>
                <p:nvPr/>
              </p:nvSpPr>
              <p:spPr bwMode="auto">
                <a:xfrm>
                  <a:off x="8130" y="3910"/>
                  <a:ext cx="2130" cy="1220"/>
                </a:xfrm>
                <a:prstGeom prst="rect">
                  <a:avLst/>
                </a:prstGeom>
                <a:solidFill>
                  <a:srgbClr val="FFFFFF"/>
                </a:solidFill>
                <a:ln w="6350">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 CHỨNG</a:t>
                  </a:r>
                  <a:endParaRPr kumimoji="0" lang="en-US" sz="2800" b="1" i="0" u="none" strike="noStrike" kern="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4" name="AutoShape 28">
                  <a:extLst>
                    <a:ext uri="{FF2B5EF4-FFF2-40B4-BE49-F238E27FC236}">
                      <a16:creationId xmlns:a16="http://schemas.microsoft.com/office/drawing/2014/main" id="{6762CD53-FAA7-4740-9354-C6CCCF2B1039}"/>
                    </a:ext>
                  </a:extLst>
                </p:cNvPr>
                <p:cNvCxnSpPr>
                  <a:cxnSpLocks noChangeShapeType="1"/>
                </p:cNvCxnSpPr>
                <p:nvPr/>
              </p:nvCxnSpPr>
              <p:spPr bwMode="auto">
                <a:xfrm>
                  <a:off x="5750" y="2580"/>
                  <a:ext cx="2490" cy="360"/>
                </a:xfrm>
                <a:prstGeom prst="straightConnector1">
                  <a:avLst/>
                </a:prstGeom>
                <a:noFill/>
                <a:ln w="9525">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AutoShape 29">
                  <a:extLst>
                    <a:ext uri="{FF2B5EF4-FFF2-40B4-BE49-F238E27FC236}">
                      <a16:creationId xmlns:a16="http://schemas.microsoft.com/office/drawing/2014/main" id="{B63733DD-C257-4A09-A438-8E4C64A03CAE}"/>
                    </a:ext>
                  </a:extLst>
                </p:cNvPr>
                <p:cNvCxnSpPr>
                  <a:cxnSpLocks noChangeShapeType="1"/>
                </p:cNvCxnSpPr>
                <p:nvPr/>
              </p:nvCxnSpPr>
              <p:spPr bwMode="auto">
                <a:xfrm flipH="1">
                  <a:off x="3810" y="2580"/>
                  <a:ext cx="1940" cy="340"/>
                </a:xfrm>
                <a:prstGeom prst="straightConnector1">
                  <a:avLst/>
                </a:prstGeom>
                <a:noFill/>
                <a:ln w="9525">
                  <a:solidFill>
                    <a:srgbClr val="000000"/>
                  </a:solidFill>
                  <a:prstDash val="sysDot"/>
                  <a:round/>
                  <a:headEnd/>
                  <a:tailEnd type="triangle" w="med" len="med"/>
                </a:ln>
                <a:extLst>
                  <a:ext uri="{909E8E84-426E-40DD-AFC4-6F175D3DCCD1}">
                    <a14:hiddenFill xmlns:a14="http://schemas.microsoft.com/office/drawing/2010/main">
                      <a:noFill/>
                    </a14:hiddenFill>
                  </a:ext>
                </a:extLst>
              </p:spPr>
            </p:cxnSp>
            <p:cxnSp>
              <p:nvCxnSpPr>
                <p:cNvPr id="16" name="AutoShape 30">
                  <a:extLst>
                    <a:ext uri="{FF2B5EF4-FFF2-40B4-BE49-F238E27FC236}">
                      <a16:creationId xmlns:a16="http://schemas.microsoft.com/office/drawing/2014/main" id="{AC9D34D9-4456-4890-9592-9034C78358E3}"/>
                    </a:ext>
                  </a:extLst>
                </p:cNvPr>
                <p:cNvCxnSpPr>
                  <a:cxnSpLocks noChangeShapeType="1"/>
                </p:cNvCxnSpPr>
                <p:nvPr/>
              </p:nvCxnSpPr>
              <p:spPr bwMode="auto">
                <a:xfrm>
                  <a:off x="3810" y="3700"/>
                  <a:ext cx="0" cy="210"/>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cxnSp>
              <p:nvCxnSpPr>
                <p:cNvPr id="17" name="AutoShape 31">
                  <a:extLst>
                    <a:ext uri="{FF2B5EF4-FFF2-40B4-BE49-F238E27FC236}">
                      <a16:creationId xmlns:a16="http://schemas.microsoft.com/office/drawing/2014/main" id="{1EC4A10B-B60C-4719-89C8-4D653B0FF64F}"/>
                    </a:ext>
                  </a:extLst>
                </p:cNvPr>
                <p:cNvCxnSpPr>
                  <a:cxnSpLocks noChangeShapeType="1"/>
                </p:cNvCxnSpPr>
                <p:nvPr/>
              </p:nvCxnSpPr>
              <p:spPr bwMode="auto">
                <a:xfrm>
                  <a:off x="8130" y="3720"/>
                  <a:ext cx="0" cy="190"/>
                </a:xfrm>
                <a:prstGeom prst="straightConnector1">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cxnSp>
          </p:grpSp>
        </p:grpSp>
        <p:sp>
          <p:nvSpPr>
            <p:cNvPr id="4" name="AutoShape 32">
              <a:extLst>
                <a:ext uri="{FF2B5EF4-FFF2-40B4-BE49-F238E27FC236}">
                  <a16:creationId xmlns:a16="http://schemas.microsoft.com/office/drawing/2014/main" id="{D265C925-FFDA-4033-9E1F-C09132DE5B8F}"/>
                </a:ext>
              </a:extLst>
            </p:cNvPr>
            <p:cNvSpPr>
              <a:spLocks noChangeArrowheads="1"/>
            </p:cNvSpPr>
            <p:nvPr/>
          </p:nvSpPr>
          <p:spPr bwMode="auto">
            <a:xfrm>
              <a:off x="4182" y="2427"/>
              <a:ext cx="3788" cy="427"/>
            </a:xfrm>
            <a:prstGeom prst="roundRect">
              <a:avLst>
                <a:gd name="adj" fmla="val 16667"/>
              </a:avLst>
            </a:prstGeom>
            <a:solidFill>
              <a:srgbClr val="FFFFFF"/>
            </a:solidFill>
            <a:ln w="6350">
              <a:solidFill>
                <a:srgbClr val="000000"/>
              </a:solidFill>
              <a:round/>
              <a:headEnd/>
              <a:tailEnd/>
            </a:ln>
          </p:spPr>
          <p:txBody>
            <a:bodyPr rot="0" vert="horz" wrap="square" lIns="91440" tIns="45720" rIns="91440" bIns="45720" anchor="t" anchorCtr="0" upright="1">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err="1" smtClean="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đây</a:t>
              </a:r>
              <a:endParaRPr kumimoji="0" lang="en-US" sz="2800" b="1" i="0" u="none" strike="noStrike" kern="0" cap="none" spc="0" normalizeH="0" baseline="0" noProof="0" dirty="0">
                <a:ln>
                  <a:noFill/>
                </a:ln>
                <a:solidFill>
                  <a:srgbClr val="00206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16484807"/>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86813" y="92385"/>
            <a:ext cx="11877368" cy="6259253"/>
            <a:chOff x="3977486" y="1459069"/>
            <a:chExt cx="4075782" cy="4704320"/>
          </a:xfrm>
        </p:grpSpPr>
        <p:sp>
          <p:nvSpPr>
            <p:cNvPr id="9" name="Freeform 8"/>
            <p:cNvSpPr/>
            <p:nvPr/>
          </p:nvSpPr>
          <p:spPr>
            <a:xfrm>
              <a:off x="7056358" y="4268824"/>
              <a:ext cx="91440" cy="526681"/>
            </a:xfrm>
            <a:custGeom>
              <a:avLst/>
              <a:gdLst/>
              <a:ahLst/>
              <a:cxnLst/>
              <a:rect l="0" t="0" r="0" b="0"/>
              <a:pathLst>
                <a:path>
                  <a:moveTo>
                    <a:pt x="45720" y="0"/>
                  </a:moveTo>
                  <a:lnTo>
                    <a:pt x="45720" y="526681"/>
                  </a:lnTo>
                </a:path>
              </a:pathLst>
            </a:custGeom>
            <a:noFill/>
            <a:ln w="28575"/>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6548735" y="2576545"/>
              <a:ext cx="1106685" cy="526681"/>
            </a:xfrm>
            <a:custGeom>
              <a:avLst/>
              <a:gdLst/>
              <a:ahLst/>
              <a:cxnLst/>
              <a:rect l="0" t="0" r="0" b="0"/>
              <a:pathLst>
                <a:path>
                  <a:moveTo>
                    <a:pt x="0" y="0"/>
                  </a:moveTo>
                  <a:lnTo>
                    <a:pt x="0" y="358918"/>
                  </a:lnTo>
                  <a:lnTo>
                    <a:pt x="1106685" y="358918"/>
                  </a:lnTo>
                  <a:lnTo>
                    <a:pt x="1106685" y="52668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4842986" y="4268824"/>
              <a:ext cx="91440" cy="526681"/>
            </a:xfrm>
            <a:custGeom>
              <a:avLst/>
              <a:gdLst/>
              <a:ahLst/>
              <a:cxnLst/>
              <a:rect l="0" t="0" r="0" b="0"/>
              <a:pathLst>
                <a:path>
                  <a:moveTo>
                    <a:pt x="45720" y="0"/>
                  </a:moveTo>
                  <a:lnTo>
                    <a:pt x="45720" y="526681"/>
                  </a:lnTo>
                </a:path>
              </a:pathLst>
            </a:custGeom>
            <a:noFill/>
            <a:ln w="28575"/>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5003865" y="2592195"/>
              <a:ext cx="1458812" cy="526681"/>
            </a:xfrm>
            <a:custGeom>
              <a:avLst/>
              <a:gdLst/>
              <a:ahLst/>
              <a:cxnLst/>
              <a:rect l="0" t="0" r="0" b="0"/>
              <a:pathLst>
                <a:path>
                  <a:moveTo>
                    <a:pt x="1106685" y="0"/>
                  </a:moveTo>
                  <a:lnTo>
                    <a:pt x="1106685" y="358918"/>
                  </a:lnTo>
                  <a:lnTo>
                    <a:pt x="0" y="358918"/>
                  </a:lnTo>
                  <a:lnTo>
                    <a:pt x="0" y="52668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Rounded Rectangle 15"/>
            <p:cNvSpPr/>
            <p:nvPr/>
          </p:nvSpPr>
          <p:spPr>
            <a:xfrm>
              <a:off x="5164658" y="1459069"/>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5291137" y="1633402"/>
              <a:ext cx="1810940" cy="1149947"/>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Ý </a:t>
              </a:r>
              <a:r>
                <a:rPr lang="en-US" sz="3200" kern="1200" dirty="0" err="1" smtClean="0">
                  <a:latin typeface="Times New Roman" panose="02020603050405020304" pitchFamily="18" charset="0"/>
                  <a:cs typeface="Times New Roman" panose="02020603050405020304" pitchFamily="18" charset="0"/>
                </a:rPr>
                <a:t>kiến</a:t>
              </a:r>
              <a:r>
                <a:rPr lang="en-US" sz="3200" kern="1200" dirty="0" smtClean="0">
                  <a:latin typeface="Times New Roman" panose="02020603050405020304" pitchFamily="18" charset="0"/>
                  <a:cs typeface="Times New Roman" panose="02020603050405020304" pitchFamily="18" charset="0"/>
                </a:rPr>
                <a:t> 1: </a:t>
              </a:r>
              <a:r>
                <a:rPr lang="vi-VN" sz="3200" i="1" kern="1200" dirty="0" smtClean="0">
                  <a:latin typeface="Times New Roman" panose="02020603050405020304" pitchFamily="18" charset="0"/>
                  <a:cs typeface="Times New Roman" panose="02020603050405020304" pitchFamily="18" charset="0"/>
                </a:rPr>
                <a:t>Thánh Gióng là một nhân vật phi thường.</a:t>
              </a:r>
              <a:endParaRPr lang="en-US" sz="3200" kern="1200" dirty="0">
                <a:latin typeface="Times New Roman" panose="02020603050405020304" pitchFamily="18" charset="0"/>
                <a:cs typeface="Times New Roman" panose="02020603050405020304" pitchFamily="18" charset="0"/>
              </a:endParaRPr>
            </a:p>
          </p:txBody>
        </p:sp>
        <p:sp>
          <p:nvSpPr>
            <p:cNvPr id="18" name="Rounded Rectangle 17"/>
            <p:cNvSpPr/>
            <p:nvPr/>
          </p:nvSpPr>
          <p:spPr>
            <a:xfrm>
              <a:off x="3977486" y="3044607"/>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reeform 18"/>
            <p:cNvSpPr/>
            <p:nvPr/>
          </p:nvSpPr>
          <p:spPr>
            <a:xfrm>
              <a:off x="4028956" y="3219928"/>
              <a:ext cx="1810940" cy="1411203"/>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Lí lẽ</a:t>
              </a:r>
              <a:r>
                <a:rPr lang="en-US" sz="2800" kern="1200" dirty="0" smtClean="0">
                  <a:latin typeface="Times New Roman" panose="02020603050405020304" pitchFamily="18" charset="0"/>
                  <a:cs typeface="Times New Roman" panose="02020603050405020304" pitchFamily="18" charset="0"/>
                </a:rPr>
                <a:t> 1: </a:t>
              </a:r>
              <a:r>
                <a:rPr lang="en-US" sz="2800" kern="1200" dirty="0" err="1" smtClean="0">
                  <a:latin typeface="Times New Roman" panose="02020603050405020304" pitchFamily="18" charset="0"/>
                  <a:cs typeface="Times New Roman" panose="02020603050405020304" pitchFamily="18" charset="0"/>
                </a:rPr>
                <a:t>Thánh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Gióng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hội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những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điểm</a:t>
              </a:r>
              <a:r>
                <a:rPr lang="en-US" sz="2800" kern="1200" dirty="0" smtClean="0">
                  <a:latin typeface="Times New Roman" panose="02020603050405020304" pitchFamily="18" charset="0"/>
                  <a:cs typeface="Times New Roman" panose="02020603050405020304" pitchFamily="18" charset="0"/>
                </a:rPr>
                <a:t> phi </a:t>
              </a:r>
              <a:r>
                <a:rPr lang="en-US" sz="2800" kern="1200" dirty="0" err="1" smtClean="0">
                  <a:latin typeface="Times New Roman" panose="02020603050405020304" pitchFamily="18" charset="0"/>
                  <a:cs typeface="Times New Roman" panose="02020603050405020304" pitchFamily="18" charset="0"/>
                </a:rPr>
                <a:t>thường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lý</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tưởng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dân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về</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người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anh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giặc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cứu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nước</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20" name="Rounded Rectangle 19"/>
            <p:cNvSpPr/>
            <p:nvPr/>
          </p:nvSpPr>
          <p:spPr>
            <a:xfrm>
              <a:off x="3983235" y="4795506"/>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20"/>
            <p:cNvSpPr/>
            <p:nvPr/>
          </p:nvSpPr>
          <p:spPr>
            <a:xfrm>
              <a:off x="4028956" y="5013442"/>
              <a:ext cx="1810940" cy="1149947"/>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 </a:t>
              </a:r>
              <a:r>
                <a:rPr lang="vi-VN" sz="3200" kern="1200" dirty="0" smtClean="0">
                  <a:latin typeface="Times New Roman" panose="02020603050405020304" pitchFamily="18" charset="0"/>
                  <a:cs typeface="Times New Roman" panose="02020603050405020304" pitchFamily="18" charset="0"/>
                </a:rPr>
                <a:t>Bằng chứng: chi tiết về sự thụ thai thần kì của mẹ Gióng</a:t>
              </a:r>
              <a:endParaRPr lang="en-US" sz="3200" kern="1200" dirty="0">
                <a:latin typeface="Times New Roman" panose="02020603050405020304" pitchFamily="18" charset="0"/>
                <a:cs typeface="Times New Roman" panose="02020603050405020304" pitchFamily="18" charset="0"/>
              </a:endParaRPr>
            </a:p>
          </p:txBody>
        </p:sp>
        <p:sp>
          <p:nvSpPr>
            <p:cNvPr id="23" name="Rounded Rectangle 22"/>
            <p:cNvSpPr/>
            <p:nvPr/>
          </p:nvSpPr>
          <p:spPr>
            <a:xfrm>
              <a:off x="6190858" y="3046006"/>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23"/>
            <p:cNvSpPr/>
            <p:nvPr/>
          </p:nvSpPr>
          <p:spPr>
            <a:xfrm>
              <a:off x="6242328" y="3219929"/>
              <a:ext cx="1810940" cy="1443596"/>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vi-VN" sz="3200" kern="1200" dirty="0" smtClean="0">
                  <a:latin typeface="Times New Roman" panose="02020603050405020304" pitchFamily="18" charset="0"/>
                  <a:cs typeface="Times New Roman" panose="02020603050405020304" pitchFamily="18" charset="0"/>
                </a:rPr>
                <a:t>Lí lẽ 2: Ở Gióng có cả sức mạnh của thể lực và sức mạnh của tinh thần, ý chí</a:t>
              </a:r>
              <a:endParaRPr lang="en-US" sz="3200" kern="1200" dirty="0">
                <a:latin typeface="Times New Roman" panose="02020603050405020304" pitchFamily="18" charset="0"/>
                <a:cs typeface="Times New Roman" panose="02020603050405020304" pitchFamily="18" charset="0"/>
              </a:endParaRPr>
            </a:p>
          </p:txBody>
        </p:sp>
        <p:sp>
          <p:nvSpPr>
            <p:cNvPr id="25" name="Rounded Rectangle 24"/>
            <p:cNvSpPr/>
            <p:nvPr/>
          </p:nvSpPr>
          <p:spPr>
            <a:xfrm>
              <a:off x="6196607" y="4795506"/>
              <a:ext cx="1810940" cy="1149947"/>
            </a:xfrm>
            <a:prstGeom prst="roundRect">
              <a:avLst>
                <a:gd name="adj" fmla="val 10000"/>
              </a:avLst>
            </a:prstGeom>
            <a:solidFill>
              <a:schemeClr val="accent1">
                <a:lumMod val="40000"/>
                <a:lumOff val="60000"/>
              </a:schemeClr>
            </a:solidFill>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25"/>
            <p:cNvSpPr/>
            <p:nvPr/>
          </p:nvSpPr>
          <p:spPr>
            <a:xfrm>
              <a:off x="6242328" y="5013442"/>
              <a:ext cx="1810940" cy="1149947"/>
            </a:xfrm>
            <a:custGeom>
              <a:avLst/>
              <a:gdLst>
                <a:gd name="connsiteX0" fmla="*/ 0 w 1810940"/>
                <a:gd name="connsiteY0" fmla="*/ 114995 h 1149947"/>
                <a:gd name="connsiteX1" fmla="*/ 114995 w 1810940"/>
                <a:gd name="connsiteY1" fmla="*/ 0 h 1149947"/>
                <a:gd name="connsiteX2" fmla="*/ 1695945 w 1810940"/>
                <a:gd name="connsiteY2" fmla="*/ 0 h 1149947"/>
                <a:gd name="connsiteX3" fmla="*/ 1810940 w 1810940"/>
                <a:gd name="connsiteY3" fmla="*/ 114995 h 1149947"/>
                <a:gd name="connsiteX4" fmla="*/ 1810940 w 1810940"/>
                <a:gd name="connsiteY4" fmla="*/ 1034952 h 1149947"/>
                <a:gd name="connsiteX5" fmla="*/ 1695945 w 1810940"/>
                <a:gd name="connsiteY5" fmla="*/ 1149947 h 1149947"/>
                <a:gd name="connsiteX6" fmla="*/ 114995 w 1810940"/>
                <a:gd name="connsiteY6" fmla="*/ 1149947 h 1149947"/>
                <a:gd name="connsiteX7" fmla="*/ 0 w 1810940"/>
                <a:gd name="connsiteY7" fmla="*/ 1034952 h 1149947"/>
                <a:gd name="connsiteX8" fmla="*/ 0 w 1810940"/>
                <a:gd name="connsiteY8" fmla="*/ 114995 h 114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0940" h="1149947">
                  <a:moveTo>
                    <a:pt x="0" y="114995"/>
                  </a:moveTo>
                  <a:cubicBezTo>
                    <a:pt x="0" y="51485"/>
                    <a:pt x="51485" y="0"/>
                    <a:pt x="114995" y="0"/>
                  </a:cubicBezTo>
                  <a:lnTo>
                    <a:pt x="1695945" y="0"/>
                  </a:lnTo>
                  <a:cubicBezTo>
                    <a:pt x="1759455" y="0"/>
                    <a:pt x="1810940" y="51485"/>
                    <a:pt x="1810940" y="114995"/>
                  </a:cubicBezTo>
                  <a:lnTo>
                    <a:pt x="1810940" y="1034952"/>
                  </a:lnTo>
                  <a:cubicBezTo>
                    <a:pt x="1810940" y="1098462"/>
                    <a:pt x="1759455" y="1149947"/>
                    <a:pt x="1695945" y="1149947"/>
                  </a:cubicBezTo>
                  <a:lnTo>
                    <a:pt x="114995" y="1149947"/>
                  </a:lnTo>
                  <a:cubicBezTo>
                    <a:pt x="51485" y="1149947"/>
                    <a:pt x="0" y="1098462"/>
                    <a:pt x="0" y="1034952"/>
                  </a:cubicBezTo>
                  <a:lnTo>
                    <a:pt x="0" y="114995"/>
                  </a:lnTo>
                  <a:close/>
                </a:path>
              </a:pathLst>
            </a:custGeom>
            <a:ln w="28575">
              <a:solidFill>
                <a:srgbClr val="00206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5121" tIns="125121" rIns="125121" bIns="125121" numCol="1" spcCol="1270" anchor="ctr" anchorCtr="0">
              <a:noAutofit/>
            </a:bodyPr>
            <a:lstStyle/>
            <a:p>
              <a:pPr lvl="0" algn="ctr" defTabSz="1066800">
                <a:lnSpc>
                  <a:spcPct val="90000"/>
                </a:lnSpc>
                <a:spcBef>
                  <a:spcPct val="0"/>
                </a:spcBef>
                <a:spcAft>
                  <a:spcPct val="35000"/>
                </a:spcAft>
              </a:pPr>
              <a:r>
                <a:rPr lang="vi-VN" sz="3200" kern="1200" dirty="0" smtClean="0">
                  <a:latin typeface="Times New Roman" panose="02020603050405020304" pitchFamily="18" charset="0"/>
                  <a:cs typeface="Times New Roman" panose="02020603050405020304" pitchFamily="18" charset="0"/>
                </a:rPr>
                <a:t>Bằng chứng: Nhổ từng bụi tre đằng ngà để truy kích, đánh giặc.</a:t>
              </a:r>
              <a:endParaRPr lang="en-US" sz="32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2890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647700" y="88490"/>
            <a:ext cx="11308326" cy="6666271"/>
            <a:chOff x="647700" y="1620314"/>
            <a:chExt cx="10871200" cy="4598502"/>
          </a:xfrm>
        </p:grpSpPr>
        <p:sp>
          <p:nvSpPr>
            <p:cNvPr id="43" name="Freeform 42"/>
            <p:cNvSpPr/>
            <p:nvPr/>
          </p:nvSpPr>
          <p:spPr>
            <a:xfrm>
              <a:off x="7014566" y="3962020"/>
              <a:ext cx="1071293" cy="41396"/>
            </a:xfrm>
            <a:custGeom>
              <a:avLst/>
              <a:gdLst>
                <a:gd name="connsiteX0" fmla="*/ 0 w 1071293"/>
                <a:gd name="connsiteY0" fmla="*/ 20698 h 41396"/>
                <a:gd name="connsiteX1" fmla="*/ 1071293 w 1071293"/>
                <a:gd name="connsiteY1" fmla="*/ 20698 h 41396"/>
              </a:gdLst>
              <a:ahLst/>
              <a:cxnLst>
                <a:cxn ang="0">
                  <a:pos x="connsiteX0" y="connsiteY0"/>
                </a:cxn>
                <a:cxn ang="0">
                  <a:pos x="connsiteX1" y="connsiteY1"/>
                </a:cxn>
              </a:cxnLst>
              <a:rect l="l" t="t" r="r" b="b"/>
              <a:pathLst>
                <a:path w="1071293" h="41396">
                  <a:moveTo>
                    <a:pt x="0" y="20698"/>
                  </a:moveTo>
                  <a:lnTo>
                    <a:pt x="1071293" y="20698"/>
                  </a:lnTo>
                </a:path>
              </a:pathLst>
            </a:custGeom>
            <a:noFill/>
            <a:ln w="28575"/>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521565" tIns="-6084" rIns="521564" bIns="-6084" numCol="1" spcCol="1270" anchor="ctr" anchorCtr="0">
              <a:noAutofit/>
            </a:bodyPr>
            <a:lstStyle/>
            <a:p>
              <a:pPr lvl="0" algn="ctr" defTabSz="222250">
                <a:lnSpc>
                  <a:spcPct val="90000"/>
                </a:lnSpc>
                <a:spcBef>
                  <a:spcPct val="0"/>
                </a:spcBef>
                <a:spcAft>
                  <a:spcPct val="35000"/>
                </a:spcAft>
              </a:pPr>
              <a:endParaRPr lang="en-US" sz="3000" kern="1200"/>
            </a:p>
          </p:txBody>
        </p:sp>
        <p:grpSp>
          <p:nvGrpSpPr>
            <p:cNvPr id="6" name="Group 5"/>
            <p:cNvGrpSpPr/>
            <p:nvPr/>
          </p:nvGrpSpPr>
          <p:grpSpPr>
            <a:xfrm>
              <a:off x="647700" y="1620314"/>
              <a:ext cx="10871200" cy="4598502"/>
              <a:chOff x="647700" y="1620314"/>
              <a:chExt cx="10871200" cy="4598502"/>
            </a:xfrm>
          </p:grpSpPr>
          <p:sp>
            <p:nvSpPr>
              <p:cNvPr id="27" name="Freeform 26"/>
              <p:cNvSpPr/>
              <p:nvPr/>
            </p:nvSpPr>
            <p:spPr>
              <a:xfrm>
                <a:off x="647700" y="2547839"/>
                <a:ext cx="2845522" cy="2242124"/>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solidFill>
                <a:schemeClr val="bg2">
                  <a:lumMod val="25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en-US" sz="3000" kern="1200" dirty="0" smtClean="0">
                    <a:latin typeface="Times New Roman" panose="02020603050405020304" pitchFamily="18" charset="0"/>
                    <a:cs typeface="Times New Roman" panose="02020603050405020304" pitchFamily="18" charset="0"/>
                  </a:rPr>
                  <a:t>Ý </a:t>
                </a:r>
                <a:r>
                  <a:rPr lang="en-US" sz="3000" kern="1200" dirty="0" err="1" smtClean="0">
                    <a:latin typeface="Times New Roman" panose="02020603050405020304" pitchFamily="18" charset="0"/>
                    <a:cs typeface="Times New Roman" panose="02020603050405020304" pitchFamily="18" charset="0"/>
                  </a:rPr>
                  <a:t>kiến</a:t>
                </a:r>
                <a:r>
                  <a:rPr lang="en-US" sz="3000" kern="1200" dirty="0" smtClean="0">
                    <a:latin typeface="Times New Roman" panose="02020603050405020304" pitchFamily="18" charset="0"/>
                    <a:cs typeface="Times New Roman" panose="02020603050405020304" pitchFamily="18" charset="0"/>
                  </a:rPr>
                  <a:t> 2:</a:t>
                </a:r>
                <a:r>
                  <a:rPr lang="en-US" sz="3000" i="1" kern="1200" dirty="0" smtClean="0">
                    <a:latin typeface="Times New Roman" panose="02020603050405020304" pitchFamily="18" charset="0"/>
                    <a:cs typeface="Times New Roman" panose="02020603050405020304" pitchFamily="18" charset="0"/>
                  </a:rPr>
                  <a:t> </a:t>
                </a:r>
                <a:r>
                  <a:rPr lang="vi-VN" sz="3000" i="1" kern="1200" dirty="0" smtClean="0">
                    <a:latin typeface="Times New Roman" panose="02020603050405020304" pitchFamily="18" charset="0"/>
                    <a:cs typeface="Times New Roman" panose="02020603050405020304" pitchFamily="18" charset="0"/>
                  </a:rPr>
                  <a:t>Thánh Gióng cũng mang những nét bình thường của con người trần thế.</a:t>
                </a:r>
                <a:endParaRPr lang="en-US" sz="30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rot="18289469">
                <a:off x="3090890" y="2956499"/>
                <a:ext cx="1875959" cy="41396"/>
              </a:xfrm>
              <a:custGeom>
                <a:avLst/>
                <a:gdLst>
                  <a:gd name="connsiteX0" fmla="*/ 0 w 1875959"/>
                  <a:gd name="connsiteY0" fmla="*/ 20698 h 41396"/>
                  <a:gd name="connsiteX1" fmla="*/ 1875959 w 1875959"/>
                  <a:gd name="connsiteY1" fmla="*/ 20698 h 41396"/>
                </a:gdLst>
                <a:ahLst/>
                <a:cxnLst>
                  <a:cxn ang="0">
                    <a:pos x="connsiteX0" y="connsiteY0"/>
                  </a:cxn>
                  <a:cxn ang="0">
                    <a:pos x="connsiteX1" y="connsiteY1"/>
                  </a:cxn>
                </a:cxnLst>
                <a:rect l="l" t="t" r="r" b="b"/>
                <a:pathLst>
                  <a:path w="1875959" h="41396">
                    <a:moveTo>
                      <a:pt x="0" y="20698"/>
                    </a:moveTo>
                    <a:lnTo>
                      <a:pt x="1875959" y="20698"/>
                    </a:lnTo>
                  </a:path>
                </a:pathLst>
              </a:custGeom>
              <a:noFill/>
              <a:ln w="28575"/>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903781" tIns="-26201" rIns="903780" bIns="-26201" numCol="1" spcCol="1270" anchor="ctr" anchorCtr="0">
                <a:noAutofit/>
              </a:bodyPr>
              <a:lstStyle/>
              <a:p>
                <a:pPr lvl="0" algn="ctr" defTabSz="266700">
                  <a:lnSpc>
                    <a:spcPct val="90000"/>
                  </a:lnSpc>
                  <a:spcBef>
                    <a:spcPct val="0"/>
                  </a:spcBef>
                  <a:spcAft>
                    <a:spcPct val="35000"/>
                  </a:spcAft>
                </a:pPr>
                <a:endParaRPr lang="en-US" sz="3000" kern="1200"/>
              </a:p>
            </p:txBody>
          </p:sp>
          <p:sp>
            <p:nvSpPr>
              <p:cNvPr id="29" name="Freeform 28"/>
              <p:cNvSpPr/>
              <p:nvPr/>
            </p:nvSpPr>
            <p:spPr>
              <a:xfrm>
                <a:off x="4079611" y="1648114"/>
                <a:ext cx="3470602"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3000" kern="1200" dirty="0" smtClean="0">
                    <a:latin typeface="Times New Roman" panose="02020603050405020304" pitchFamily="18" charset="0"/>
                    <a:cs typeface="Times New Roman" panose="02020603050405020304" pitchFamily="18" charset="0"/>
                  </a:rPr>
                  <a:t>Lí lẽ 1: Nguồn gốc, lai lịch của Gióng thật rõ ràng, cụ thể và xác định.</a:t>
                </a:r>
                <a:endParaRPr lang="en-US" sz="3000" kern="1200" dirty="0">
                  <a:latin typeface="Times New Roman" panose="02020603050405020304" pitchFamily="18" charset="0"/>
                  <a:cs typeface="Times New Roman" panose="02020603050405020304" pitchFamily="18" charset="0"/>
                </a:endParaRPr>
              </a:p>
            </p:txBody>
          </p:sp>
          <p:sp>
            <p:nvSpPr>
              <p:cNvPr id="34" name="Freeform 33"/>
              <p:cNvSpPr/>
              <p:nvPr/>
            </p:nvSpPr>
            <p:spPr>
              <a:xfrm>
                <a:off x="7293492" y="2365680"/>
                <a:ext cx="1071293" cy="41396"/>
              </a:xfrm>
              <a:custGeom>
                <a:avLst/>
                <a:gdLst>
                  <a:gd name="connsiteX0" fmla="*/ 0 w 1071293"/>
                  <a:gd name="connsiteY0" fmla="*/ 20698 h 41396"/>
                  <a:gd name="connsiteX1" fmla="*/ 1071293 w 1071293"/>
                  <a:gd name="connsiteY1" fmla="*/ 20698 h 41396"/>
                </a:gdLst>
                <a:ahLst/>
                <a:cxnLst>
                  <a:cxn ang="0">
                    <a:pos x="connsiteX0" y="connsiteY0"/>
                  </a:cxn>
                  <a:cxn ang="0">
                    <a:pos x="connsiteX1" y="connsiteY1"/>
                  </a:cxn>
                </a:cxnLst>
                <a:rect l="l" t="t" r="r" b="b"/>
                <a:pathLst>
                  <a:path w="1071293" h="41396">
                    <a:moveTo>
                      <a:pt x="0" y="20698"/>
                    </a:moveTo>
                    <a:lnTo>
                      <a:pt x="1071293" y="20698"/>
                    </a:lnTo>
                  </a:path>
                </a:pathLst>
              </a:custGeom>
              <a:noFill/>
              <a:ln w="28575"/>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521565" tIns="-6084" rIns="521564" bIns="-6084" numCol="1" spcCol="1270" anchor="ctr" anchorCtr="0">
                <a:noAutofit/>
              </a:bodyPr>
              <a:lstStyle/>
              <a:p>
                <a:pPr lvl="0" algn="ctr" defTabSz="222250">
                  <a:lnSpc>
                    <a:spcPct val="90000"/>
                  </a:lnSpc>
                  <a:spcBef>
                    <a:spcPct val="0"/>
                  </a:spcBef>
                  <a:spcAft>
                    <a:spcPct val="35000"/>
                  </a:spcAft>
                </a:pPr>
                <a:endParaRPr lang="en-US" sz="3000" kern="1200"/>
              </a:p>
            </p:txBody>
          </p:sp>
          <p:sp>
            <p:nvSpPr>
              <p:cNvPr id="35" name="Freeform 34"/>
              <p:cNvSpPr/>
              <p:nvPr/>
            </p:nvSpPr>
            <p:spPr>
              <a:xfrm>
                <a:off x="7728756" y="1620314"/>
                <a:ext cx="3790144"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solidFill>
                <a:schemeClr val="accent2">
                  <a:lumMod val="75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3000" kern="1200" dirty="0" smtClean="0">
                    <a:latin typeface="Times New Roman" panose="02020603050405020304" pitchFamily="18" charset="0"/>
                    <a:cs typeface="Times New Roman" panose="02020603050405020304" pitchFamily="18" charset="0"/>
                  </a:rPr>
                  <a:t>Bằng chứng</a:t>
                </a:r>
                <a:r>
                  <a:rPr lang="en-US" sz="3000" kern="1200" dirty="0" smtClean="0">
                    <a:latin typeface="Times New Roman" panose="02020603050405020304" pitchFamily="18" charset="0"/>
                    <a:cs typeface="Times New Roman" panose="02020603050405020304" pitchFamily="18" charset="0"/>
                  </a:rPr>
                  <a:t>:</a:t>
                </a:r>
                <a:r>
                  <a:rPr lang="en-US" sz="3000" kern="1200" dirty="0" err="1" smtClean="0">
                    <a:latin typeface="Times New Roman" panose="02020603050405020304" pitchFamily="18" charset="0"/>
                    <a:cs typeface="Times New Roman" panose="02020603050405020304" pitchFamily="18" charset="0"/>
                  </a:rPr>
                  <a:t>người</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làng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Phù</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Đổng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nước</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Văn</a:t>
                </a:r>
                <a:r>
                  <a:rPr lang="en-US" sz="3000" kern="1200" dirty="0" smtClean="0">
                    <a:latin typeface="Times New Roman" panose="02020603050405020304" pitchFamily="18" charset="0"/>
                    <a:cs typeface="Times New Roman" panose="02020603050405020304" pitchFamily="18" charset="0"/>
                  </a:rPr>
                  <a:t> Lang, </a:t>
                </a:r>
                <a:r>
                  <a:rPr lang="en-US" sz="3000" kern="1200" dirty="0" err="1" smtClean="0">
                    <a:latin typeface="Times New Roman" panose="02020603050405020304" pitchFamily="18" charset="0"/>
                    <a:cs typeface="Times New Roman" panose="02020603050405020304" pitchFamily="18" charset="0"/>
                  </a:rPr>
                  <a:t>đời</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Hùng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Vương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thứ</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sáu</a:t>
                </a:r>
                <a:endParaRPr lang="en-US" sz="3000" kern="1200" dirty="0">
                  <a:latin typeface="Times New Roman" panose="02020603050405020304" pitchFamily="18" charset="0"/>
                  <a:cs typeface="Times New Roman" panose="02020603050405020304" pitchFamily="18" charset="0"/>
                </a:endParaRPr>
              </a:p>
            </p:txBody>
          </p:sp>
          <p:sp>
            <p:nvSpPr>
              <p:cNvPr id="36" name="Freeform 35"/>
              <p:cNvSpPr/>
              <p:nvPr/>
            </p:nvSpPr>
            <p:spPr>
              <a:xfrm>
                <a:off x="3493223" y="3726491"/>
                <a:ext cx="1071293" cy="41396"/>
              </a:xfrm>
              <a:custGeom>
                <a:avLst/>
                <a:gdLst>
                  <a:gd name="connsiteX0" fmla="*/ 0 w 1071293"/>
                  <a:gd name="connsiteY0" fmla="*/ 20698 h 41396"/>
                  <a:gd name="connsiteX1" fmla="*/ 1071293 w 1071293"/>
                  <a:gd name="connsiteY1" fmla="*/ 20698 h 41396"/>
                </a:gdLst>
                <a:ahLst/>
                <a:cxnLst>
                  <a:cxn ang="0">
                    <a:pos x="connsiteX0" y="connsiteY0"/>
                  </a:cxn>
                  <a:cxn ang="0">
                    <a:pos x="connsiteX1" y="connsiteY1"/>
                  </a:cxn>
                </a:cxnLst>
                <a:rect l="l" t="t" r="r" b="b"/>
                <a:pathLst>
                  <a:path w="1071293" h="41396">
                    <a:moveTo>
                      <a:pt x="0" y="20698"/>
                    </a:moveTo>
                    <a:lnTo>
                      <a:pt x="1071293" y="20698"/>
                    </a:lnTo>
                  </a:path>
                </a:pathLst>
              </a:custGeom>
              <a:noFill/>
              <a:ln w="28575"/>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521564" tIns="-6084" rIns="521565" bIns="-6084" numCol="1" spcCol="1270" anchor="ctr" anchorCtr="0">
                <a:noAutofit/>
              </a:bodyPr>
              <a:lstStyle/>
              <a:p>
                <a:pPr lvl="0" algn="ctr" defTabSz="222250">
                  <a:lnSpc>
                    <a:spcPct val="90000"/>
                  </a:lnSpc>
                  <a:spcBef>
                    <a:spcPct val="0"/>
                  </a:spcBef>
                  <a:spcAft>
                    <a:spcPct val="35000"/>
                  </a:spcAft>
                </a:pPr>
                <a:endParaRPr lang="en-US" sz="3000" kern="1200"/>
              </a:p>
            </p:txBody>
          </p:sp>
          <p:sp>
            <p:nvSpPr>
              <p:cNvPr id="37" name="Freeform 36"/>
              <p:cNvSpPr/>
              <p:nvPr/>
            </p:nvSpPr>
            <p:spPr>
              <a:xfrm>
                <a:off x="4079611" y="3188099"/>
                <a:ext cx="3470602"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3000" kern="1200" dirty="0" smtClean="0">
                    <a:latin typeface="Times New Roman" panose="02020603050405020304" pitchFamily="18" charset="0"/>
                    <a:cs typeface="Times New Roman" panose="02020603050405020304" pitchFamily="18" charset="0"/>
                  </a:rPr>
                  <a:t>Lí lẽ 2: </a:t>
                </a:r>
                <a:r>
                  <a:rPr lang="en-US" sz="3000" kern="1200" dirty="0" err="1" smtClean="0">
                    <a:latin typeface="Times New Roman" panose="02020603050405020304" pitchFamily="18" charset="0"/>
                    <a:cs typeface="Times New Roman" panose="02020603050405020304" pitchFamily="18" charset="0"/>
                  </a:rPr>
                  <a:t>Quá</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trình</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ra</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đời</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trưởng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thành</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đều</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gắn</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với</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người</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dân</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bình</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dị</a:t>
                </a:r>
                <a:endParaRPr lang="en-US" sz="3000" kern="1200" dirty="0">
                  <a:latin typeface="Times New Roman" panose="02020603050405020304" pitchFamily="18" charset="0"/>
                  <a:cs typeface="Times New Roman" panose="02020603050405020304" pitchFamily="18" charset="0"/>
                </a:endParaRPr>
              </a:p>
            </p:txBody>
          </p:sp>
          <p:sp>
            <p:nvSpPr>
              <p:cNvPr id="38" name="Freeform 37"/>
              <p:cNvSpPr/>
              <p:nvPr/>
            </p:nvSpPr>
            <p:spPr>
              <a:xfrm rot="3310531">
                <a:off x="3090890" y="4496484"/>
                <a:ext cx="1875959" cy="41396"/>
              </a:xfrm>
              <a:custGeom>
                <a:avLst/>
                <a:gdLst>
                  <a:gd name="connsiteX0" fmla="*/ 0 w 1875959"/>
                  <a:gd name="connsiteY0" fmla="*/ 20698 h 41396"/>
                  <a:gd name="connsiteX1" fmla="*/ 1875959 w 1875959"/>
                  <a:gd name="connsiteY1" fmla="*/ 20698 h 41396"/>
                </a:gdLst>
                <a:ahLst/>
                <a:cxnLst>
                  <a:cxn ang="0">
                    <a:pos x="connsiteX0" y="connsiteY0"/>
                  </a:cxn>
                  <a:cxn ang="0">
                    <a:pos x="connsiteX1" y="connsiteY1"/>
                  </a:cxn>
                </a:cxnLst>
                <a:rect l="l" t="t" r="r" b="b"/>
                <a:pathLst>
                  <a:path w="1875959" h="41396">
                    <a:moveTo>
                      <a:pt x="0" y="20698"/>
                    </a:moveTo>
                    <a:lnTo>
                      <a:pt x="1875959" y="20698"/>
                    </a:lnTo>
                  </a:path>
                </a:pathLst>
              </a:custGeom>
              <a:noFill/>
              <a:ln w="28575"/>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txBody>
              <a:bodyPr spcFirstLastPara="0" vert="horz" wrap="square" lIns="903780" tIns="-26202" rIns="903781" bIns="-26200" numCol="1" spcCol="1270" anchor="ctr" anchorCtr="0">
                <a:noAutofit/>
              </a:bodyPr>
              <a:lstStyle/>
              <a:p>
                <a:pPr lvl="0" algn="ctr" defTabSz="266700">
                  <a:lnSpc>
                    <a:spcPct val="90000"/>
                  </a:lnSpc>
                  <a:spcBef>
                    <a:spcPct val="0"/>
                  </a:spcBef>
                  <a:spcAft>
                    <a:spcPct val="35000"/>
                  </a:spcAft>
                </a:pPr>
                <a:endParaRPr lang="en-US" sz="3000" kern="1200"/>
              </a:p>
            </p:txBody>
          </p:sp>
          <p:sp>
            <p:nvSpPr>
              <p:cNvPr id="39" name="Freeform 38"/>
              <p:cNvSpPr/>
              <p:nvPr/>
            </p:nvSpPr>
            <p:spPr>
              <a:xfrm>
                <a:off x="4079611" y="4728084"/>
                <a:ext cx="3470602"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3000" kern="1200" dirty="0" smtClean="0">
                    <a:latin typeface="Times New Roman" panose="02020603050405020304" pitchFamily="18" charset="0"/>
                    <a:cs typeface="Times New Roman" panose="02020603050405020304" pitchFamily="18" charset="0"/>
                  </a:rPr>
                  <a:t>Lí lẽ 3: </a:t>
                </a:r>
                <a:r>
                  <a:rPr lang="en-US" sz="3000" kern="1200" dirty="0" err="1" smtClean="0">
                    <a:latin typeface="Times New Roman" panose="02020603050405020304" pitchFamily="18" charset="0"/>
                    <a:cs typeface="Times New Roman" panose="02020603050405020304" pitchFamily="18" charset="0"/>
                  </a:rPr>
                  <a:t>Thể</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hiện</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sức</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mạnh</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của</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nhân</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dân</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trong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công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cuộc</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giữ</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nước</a:t>
                </a:r>
                <a:r>
                  <a:rPr lang="en-US" sz="3000" kern="1200" dirty="0" smtClean="0">
                    <a:latin typeface="Times New Roman" panose="02020603050405020304" pitchFamily="18" charset="0"/>
                    <a:cs typeface="Times New Roman" panose="02020603050405020304" pitchFamily="18" charset="0"/>
                  </a:rPr>
                  <a:t>.</a:t>
                </a:r>
                <a:endParaRPr lang="en-US" sz="3000" kern="1200" dirty="0">
                  <a:latin typeface="Times New Roman" panose="02020603050405020304" pitchFamily="18" charset="0"/>
                  <a:cs typeface="Times New Roman" panose="02020603050405020304" pitchFamily="18" charset="0"/>
                </a:endParaRPr>
              </a:p>
            </p:txBody>
          </p:sp>
          <p:sp>
            <p:nvSpPr>
              <p:cNvPr id="40" name="Freeform 39"/>
              <p:cNvSpPr/>
              <p:nvPr/>
            </p:nvSpPr>
            <p:spPr>
              <a:xfrm>
                <a:off x="7218789" y="5428349"/>
                <a:ext cx="1071293" cy="41396"/>
              </a:xfrm>
              <a:custGeom>
                <a:avLst/>
                <a:gdLst>
                  <a:gd name="connsiteX0" fmla="*/ 0 w 1071293"/>
                  <a:gd name="connsiteY0" fmla="*/ 20698 h 41396"/>
                  <a:gd name="connsiteX1" fmla="*/ 1071293 w 1071293"/>
                  <a:gd name="connsiteY1" fmla="*/ 20698 h 41396"/>
                </a:gdLst>
                <a:ahLst/>
                <a:cxnLst>
                  <a:cxn ang="0">
                    <a:pos x="connsiteX0" y="connsiteY0"/>
                  </a:cxn>
                  <a:cxn ang="0">
                    <a:pos x="connsiteX1" y="connsiteY1"/>
                  </a:cxn>
                </a:cxnLst>
                <a:rect l="l" t="t" r="r" b="b"/>
                <a:pathLst>
                  <a:path w="1071293" h="41396">
                    <a:moveTo>
                      <a:pt x="0" y="20698"/>
                    </a:moveTo>
                    <a:lnTo>
                      <a:pt x="1071293" y="20698"/>
                    </a:lnTo>
                  </a:path>
                </a:pathLst>
              </a:custGeom>
              <a:noFill/>
              <a:ln w="28575"/>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521565" tIns="-6084" rIns="521564" bIns="-6084" numCol="1" spcCol="1270" anchor="ctr" anchorCtr="0">
                <a:noAutofit/>
              </a:bodyPr>
              <a:lstStyle/>
              <a:p>
                <a:pPr lvl="0" algn="ctr" defTabSz="222250">
                  <a:lnSpc>
                    <a:spcPct val="90000"/>
                  </a:lnSpc>
                  <a:spcBef>
                    <a:spcPct val="0"/>
                  </a:spcBef>
                  <a:spcAft>
                    <a:spcPct val="35000"/>
                  </a:spcAft>
                </a:pPr>
                <a:endParaRPr lang="en-US" sz="3000" kern="1200"/>
              </a:p>
            </p:txBody>
          </p:sp>
          <p:sp>
            <p:nvSpPr>
              <p:cNvPr id="41" name="Freeform 40"/>
              <p:cNvSpPr/>
              <p:nvPr/>
            </p:nvSpPr>
            <p:spPr>
              <a:xfrm>
                <a:off x="7728756" y="4724378"/>
                <a:ext cx="3790144" cy="1493643"/>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solidFill>
                <a:schemeClr val="accent2">
                  <a:lumMod val="75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vi-VN" sz="3000" kern="1200" dirty="0" smtClean="0">
                    <a:latin typeface="Times New Roman" panose="02020603050405020304" pitchFamily="18" charset="0"/>
                    <a:cs typeface="Times New Roman" panose="02020603050405020304" pitchFamily="18" charset="0"/>
                  </a:rPr>
                  <a:t>Bằng chứng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Bình</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thường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tiềm</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ẩm</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thì</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Gióng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không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nói</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không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cười</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Lúc</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có</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giặc</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thì</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tập</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hợp</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thức</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tỉnh</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các</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lực</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lượng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làm</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nên</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Gióng</a:t>
                </a:r>
                <a:endParaRPr lang="en-US" sz="3000" kern="1200" dirty="0">
                  <a:latin typeface="Times New Roman" panose="02020603050405020304" pitchFamily="18" charset="0"/>
                  <a:cs typeface="Times New Roman" panose="02020603050405020304" pitchFamily="18" charset="0"/>
                </a:endParaRPr>
              </a:p>
            </p:txBody>
          </p:sp>
          <p:sp>
            <p:nvSpPr>
              <p:cNvPr id="42" name="Freeform 41"/>
              <p:cNvSpPr/>
              <p:nvPr/>
            </p:nvSpPr>
            <p:spPr>
              <a:xfrm>
                <a:off x="7728756" y="3172346"/>
                <a:ext cx="3790144" cy="1490732"/>
              </a:xfrm>
              <a:custGeom>
                <a:avLst/>
                <a:gdLst>
                  <a:gd name="connsiteX0" fmla="*/ 0 w 2678234"/>
                  <a:gd name="connsiteY0" fmla="*/ 133912 h 1339117"/>
                  <a:gd name="connsiteX1" fmla="*/ 133912 w 2678234"/>
                  <a:gd name="connsiteY1" fmla="*/ 0 h 1339117"/>
                  <a:gd name="connsiteX2" fmla="*/ 2544322 w 2678234"/>
                  <a:gd name="connsiteY2" fmla="*/ 0 h 1339117"/>
                  <a:gd name="connsiteX3" fmla="*/ 2678234 w 2678234"/>
                  <a:gd name="connsiteY3" fmla="*/ 133912 h 1339117"/>
                  <a:gd name="connsiteX4" fmla="*/ 2678234 w 2678234"/>
                  <a:gd name="connsiteY4" fmla="*/ 1205205 h 1339117"/>
                  <a:gd name="connsiteX5" fmla="*/ 2544322 w 2678234"/>
                  <a:gd name="connsiteY5" fmla="*/ 1339117 h 1339117"/>
                  <a:gd name="connsiteX6" fmla="*/ 133912 w 2678234"/>
                  <a:gd name="connsiteY6" fmla="*/ 1339117 h 1339117"/>
                  <a:gd name="connsiteX7" fmla="*/ 0 w 2678234"/>
                  <a:gd name="connsiteY7" fmla="*/ 1205205 h 1339117"/>
                  <a:gd name="connsiteX8" fmla="*/ 0 w 2678234"/>
                  <a:gd name="connsiteY8" fmla="*/ 133912 h 133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8234" h="1339117">
                    <a:moveTo>
                      <a:pt x="0" y="133912"/>
                    </a:moveTo>
                    <a:cubicBezTo>
                      <a:pt x="0" y="59954"/>
                      <a:pt x="59954" y="0"/>
                      <a:pt x="133912" y="0"/>
                    </a:cubicBezTo>
                    <a:lnTo>
                      <a:pt x="2544322" y="0"/>
                    </a:lnTo>
                    <a:cubicBezTo>
                      <a:pt x="2618280" y="0"/>
                      <a:pt x="2678234" y="59954"/>
                      <a:pt x="2678234" y="133912"/>
                    </a:cubicBezTo>
                    <a:lnTo>
                      <a:pt x="2678234" y="1205205"/>
                    </a:lnTo>
                    <a:cubicBezTo>
                      <a:pt x="2678234" y="1279163"/>
                      <a:pt x="2618280" y="1339117"/>
                      <a:pt x="2544322" y="1339117"/>
                    </a:cubicBezTo>
                    <a:lnTo>
                      <a:pt x="133912" y="1339117"/>
                    </a:lnTo>
                    <a:cubicBezTo>
                      <a:pt x="59954" y="1339117"/>
                      <a:pt x="0" y="1279163"/>
                      <a:pt x="0" y="1205205"/>
                    </a:cubicBezTo>
                    <a:lnTo>
                      <a:pt x="0" y="133912"/>
                    </a:lnTo>
                    <a:close/>
                  </a:path>
                </a:pathLst>
              </a:custGeom>
              <a:solidFill>
                <a:schemeClr val="accent2">
                  <a:lumMod val="75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0016" tIns="50016" rIns="50016" bIns="50016" numCol="1" spcCol="1270" anchor="ctr" anchorCtr="0">
                <a:noAutofit/>
              </a:bodyPr>
              <a:lstStyle/>
              <a:p>
                <a:pPr lvl="0" algn="ctr" defTabSz="755650">
                  <a:lnSpc>
                    <a:spcPct val="90000"/>
                  </a:lnSpc>
                  <a:spcBef>
                    <a:spcPct val="0"/>
                  </a:spcBef>
                  <a:spcAft>
                    <a:spcPct val="35000"/>
                  </a:spcAft>
                </a:pPr>
                <a:r>
                  <a:rPr lang="en-US" sz="3000" kern="1200" dirty="0" err="1" smtClean="0">
                    <a:latin typeface="Times New Roman" panose="02020603050405020304" pitchFamily="18" charset="0"/>
                    <a:cs typeface="Times New Roman" panose="02020603050405020304" pitchFamily="18" charset="0"/>
                  </a:rPr>
                  <a:t>Bằng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chứng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được</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mẹ</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mang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thai</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được</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nuôi</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lớn</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bằng</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cơm</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gạo</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vũ</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khí</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đánh</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giặc</a:t>
                </a:r>
                <a:r>
                  <a:rPr lang="en-US" sz="3000" kern="1200" dirty="0" smtClean="0">
                    <a:latin typeface="Times New Roman" panose="02020603050405020304" pitchFamily="18" charset="0"/>
                    <a:cs typeface="Times New Roman" panose="02020603050405020304" pitchFamily="18" charset="0"/>
                  </a:rPr>
                  <a:t> </a:t>
                </a:r>
                <a:endParaRPr lang="en-US" sz="3000" kern="1200" dirty="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19168063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8">
            <a:extLst>
              <a:ext uri="{FF2B5EF4-FFF2-40B4-BE49-F238E27FC236}">
                <a16:creationId xmlns:a16="http://schemas.microsoft.com/office/drawing/2014/main" id="{59DE92A7-929C-4D91-B9F1-E882C6A481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45" y="85458"/>
            <a:ext cx="10229088" cy="3408607"/>
          </a:xfrm>
          <a:prstGeom prst="rect">
            <a:avLst/>
          </a:prstGeom>
        </p:spPr>
      </p:pic>
      <p:sp>
        <p:nvSpPr>
          <p:cNvPr id="21" name="Rectangle 20">
            <a:extLst>
              <a:ext uri="{FF2B5EF4-FFF2-40B4-BE49-F238E27FC236}">
                <a16:creationId xmlns:a16="http://schemas.microsoft.com/office/drawing/2014/main" id="{B48462A3-DA4B-49CD-8C30-ED78B9E7381B}"/>
              </a:ext>
            </a:extLst>
          </p:cNvPr>
          <p:cNvSpPr/>
          <p:nvPr/>
        </p:nvSpPr>
        <p:spPr>
          <a:xfrm>
            <a:off x="196646" y="85458"/>
            <a:ext cx="11916696" cy="6494085"/>
          </a:xfrm>
          <a:prstGeom prst="rect">
            <a:avLst/>
          </a:prstGeom>
          <a:ln w="76200">
            <a:prstDash val="sysDash"/>
          </a:ln>
        </p:spPr>
        <p:style>
          <a:lnRef idx="2">
            <a:schemeClr val="accent5"/>
          </a:lnRef>
          <a:fillRef idx="1">
            <a:schemeClr val="lt1"/>
          </a:fillRef>
          <a:effectRef idx="0">
            <a:schemeClr val="accent5"/>
          </a:effectRef>
          <a:fontRef idx="minor">
            <a:schemeClr val="dk1"/>
          </a:fontRef>
        </p:style>
        <p:txBody>
          <a:bodyPr wrap="square">
            <a:spAutoFit/>
          </a:bodyPr>
          <a:lstStyle/>
          <a:p>
            <a:r>
              <a:rPr lang="en-US" sz="2600" dirty="0" smtClean="0">
                <a:solidFill>
                  <a:srgbClr val="4A4A4A"/>
                </a:solidFill>
                <a:latin typeface="Times New Roman" panose="02020603050405020304" pitchFamily="18" charset="0"/>
                <a:ea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Qua </a:t>
            </a:r>
            <a:r>
              <a:rPr lang="en-US" sz="2600" dirty="0" err="1">
                <a:latin typeface="Times New Roman" panose="02020603050405020304" pitchFamily="18" charset="0"/>
                <a:cs typeface="Times New Roman" panose="02020603050405020304" pitchFamily="18" charset="0"/>
              </a:rPr>
              <a:t>văn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Hoàng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Gióng</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góc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xây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hùng</a:t>
            </a:r>
            <a:r>
              <a:rPr lang="en-US" sz="2600" dirty="0">
                <a:latin typeface="Times New Roman" panose="02020603050405020304" pitchFamily="18" charset="0"/>
                <a:cs typeface="Times New Roman" panose="02020603050405020304" pitchFamily="18" charset="0"/>
              </a:rPr>
              <a:t> phi </a:t>
            </a:r>
            <a:r>
              <a:rPr lang="en-US" sz="2600" dirty="0" err="1">
                <a:latin typeface="Times New Roman" panose="02020603050405020304" pitchFamily="18" charset="0"/>
                <a:cs typeface="Times New Roman" panose="02020603050405020304" pitchFamily="18" charset="0"/>
              </a:rPr>
              <a:t>thường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vẻ</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tưởng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vừa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vẻ</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đẹp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gũi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hội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tụ</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điểm</a:t>
            </a:r>
            <a:r>
              <a:rPr lang="en-US" sz="2600" dirty="0">
                <a:latin typeface="Times New Roman" panose="02020603050405020304" pitchFamily="18" charset="0"/>
                <a:cs typeface="Times New Roman" panose="02020603050405020304" pitchFamily="18" charset="0"/>
              </a:rPr>
              <a:t> phi </a:t>
            </a:r>
            <a:r>
              <a:rPr lang="en-US" sz="2600" dirty="0" err="1">
                <a:latin typeface="Times New Roman" panose="02020603050405020304" pitchFamily="18" charset="0"/>
                <a:cs typeface="Times New Roman" panose="02020603050405020304" pitchFamily="18" charset="0"/>
              </a:rPr>
              <a:t>thường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lý</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tưởng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cứu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Ở </a:t>
            </a:r>
            <a:r>
              <a:rPr lang="en-US" sz="2600" dirty="0" err="1">
                <a:latin typeface="Times New Roman" panose="02020603050405020304" pitchFamily="18" charset="0"/>
                <a:cs typeface="Times New Roman" panose="02020603050405020304" pitchFamily="18" charset="0"/>
              </a:rPr>
              <a:t>Thánh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thần</a:t>
            </a:r>
            <a:r>
              <a:rPr lang="en-US" sz="2600" dirty="0">
                <a:latin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cs typeface="Times New Roman" panose="02020603050405020304" pitchFamily="18" charset="0"/>
              </a:rPr>
              <a:t>chí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chi </a:t>
            </a:r>
            <a:r>
              <a:rPr lang="en-US" sz="2600" dirty="0" err="1">
                <a:latin typeface="Times New Roman" panose="02020603050405020304" pitchFamily="18" charset="0"/>
                <a:cs typeface="Times New Roman" panose="02020603050405020304" pitchFamily="18" charset="0"/>
              </a:rPr>
              <a:t>tiết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nhằm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mục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cao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anh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nguồn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gốc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Nhìn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yếu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tuy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cũng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lấn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con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trần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thế</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trưởng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thành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chiến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ngoại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gắn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với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ngoại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xâm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bảo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vệ</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Tổ</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quốc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tiềm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ẩn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bé</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nằm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im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nói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cười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nhưng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giặc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tiếng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gọi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tập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thức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tỉnh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lực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tiềm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ẩn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trình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triển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Gióng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dồi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dào</a:t>
            </a:r>
            <a:r>
              <a:rPr lang="en-US" sz="2600" dirty="0">
                <a:latin typeface="Times New Roman" panose="02020603050405020304" pitchFamily="18" charset="0"/>
                <a:cs typeface="Times New Roman" panose="02020603050405020304" pitchFamily="18" charset="0"/>
              </a:rPr>
              <a:t> ý </a:t>
            </a:r>
            <a:r>
              <a:rPr lang="en-US" sz="2600" dirty="0" err="1">
                <a:latin typeface="Times New Roman" panose="02020603050405020304" pitchFamily="18" charset="0"/>
                <a:cs typeface="Times New Roman" panose="02020603050405020304" pitchFamily="18" charset="0"/>
              </a:rPr>
              <a:t>nghĩa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thơ</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họa</a:t>
            </a:r>
            <a:r>
              <a:rPr lang="en-US" sz="2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32810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472877F0-9768-4960-84C5-A7902F3AE582}"/>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3" name="组合 4">
            <a:extLst>
              <a:ext uri="{FF2B5EF4-FFF2-40B4-BE49-F238E27FC236}">
                <a16:creationId xmlns:a16="http://schemas.microsoft.com/office/drawing/2014/main" id="{419EA258-2491-4840-944F-CD820D7780A9}"/>
              </a:ext>
            </a:extLst>
          </p:cNvPr>
          <p:cNvGrpSpPr/>
          <p:nvPr/>
        </p:nvGrpSpPr>
        <p:grpSpPr>
          <a:xfrm>
            <a:off x="1869420" y="1753757"/>
            <a:ext cx="8328033" cy="2964121"/>
            <a:chOff x="1579896" y="2048700"/>
            <a:chExt cx="9597340" cy="3246402"/>
          </a:xfrm>
        </p:grpSpPr>
        <p:sp>
          <p:nvSpPr>
            <p:cNvPr id="4"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Calibri"/>
                <a:ea typeface="等线" panose="02010600030101010101" pitchFamily="2" charset="-122"/>
                <a:cs typeface="+mn-cs"/>
              </a:endParaRPr>
            </a:p>
          </p:txBody>
        </p:sp>
        <p:sp>
          <p:nvSpPr>
            <p:cNvPr id="5"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Calibri"/>
                <a:ea typeface="等线" panose="02010600030101010101" pitchFamily="2" charset="-122"/>
                <a:cs typeface="+mn-cs"/>
              </a:endParaRPr>
            </a:p>
          </p:txBody>
        </p:sp>
      </p:grpSp>
      <p:pic>
        <p:nvPicPr>
          <p:cNvPr id="6"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3">
            <a:clrChange>
              <a:clrFrom>
                <a:srgbClr val="FFFFFF"/>
              </a:clrFrom>
              <a:clrTo>
                <a:srgbClr val="FFFFFF">
                  <a:alpha val="0"/>
                </a:srgbClr>
              </a:clrTo>
            </a:clrChange>
          </a:blip>
          <a:srcRect b="31009"/>
          <a:stretch/>
        </p:blipFill>
        <p:spPr>
          <a:xfrm>
            <a:off x="-177805" y="3825300"/>
            <a:ext cx="6768459" cy="3032700"/>
          </a:xfrm>
          <a:prstGeom prst="rect">
            <a:avLst/>
          </a:prstGeom>
        </p:spPr>
      </p:pic>
      <p:pic>
        <p:nvPicPr>
          <p:cNvPr id="7"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8"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0" y="1241441"/>
            <a:ext cx="1869420" cy="1121714"/>
          </a:xfrm>
          <a:prstGeom prst="rect">
            <a:avLst/>
          </a:prstGeom>
          <a:ln>
            <a:solidFill>
              <a:schemeClr val="accent1"/>
            </a:solidFill>
          </a:ln>
        </p:spPr>
      </p:pic>
      <p:pic>
        <p:nvPicPr>
          <p:cNvPr id="9"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491572" y="4179601"/>
            <a:ext cx="1265032" cy="759061"/>
          </a:xfrm>
          <a:prstGeom prst="rect">
            <a:avLst/>
          </a:prstGeom>
          <a:ln>
            <a:solidFill>
              <a:schemeClr val="accent1"/>
            </a:solidFill>
          </a:ln>
        </p:spPr>
      </p:pic>
      <p:pic>
        <p:nvPicPr>
          <p:cNvPr id="10"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a:ln>
            <a:solidFill>
              <a:schemeClr val="accent1"/>
            </a:solidFill>
          </a:ln>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HÌNH</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THÀNH KIẾN THỨC</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2"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9802489" y="2734291"/>
            <a:ext cx="1265032" cy="759061"/>
          </a:xfrm>
          <a:prstGeom prst="rect">
            <a:avLst/>
          </a:prstGeom>
          <a:ln>
            <a:solidFill>
              <a:schemeClr val="accent1"/>
            </a:solidFill>
          </a:ln>
        </p:spPr>
      </p:pic>
    </p:spTree>
    <p:extLst>
      <p:ext uri="{BB962C8B-B14F-4D97-AF65-F5344CB8AC3E}">
        <p14:creationId xmlns:p14="http://schemas.microsoft.com/office/powerpoint/2010/main" val="247752995"/>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3227" t="18186" r="1935" b="16008"/>
          <a:stretch/>
        </p:blipFill>
        <p:spPr>
          <a:xfrm>
            <a:off x="-1" y="-206476"/>
            <a:ext cx="12378813" cy="7816644"/>
          </a:xfrm>
          <a:prstGeom prst="rect">
            <a:avLst/>
          </a:prstGeom>
        </p:spPr>
      </p:pic>
      <p:sp>
        <p:nvSpPr>
          <p:cNvPr id="29" name="Rectangle 28"/>
          <p:cNvSpPr/>
          <p:nvPr/>
        </p:nvSpPr>
        <p:spPr>
          <a:xfrm>
            <a:off x="593901" y="1003628"/>
            <a:ext cx="274434" cy="523220"/>
          </a:xfrm>
          <a:prstGeom prst="rect">
            <a:avLst/>
          </a:prstGeom>
        </p:spPr>
        <p:txBody>
          <a:bodyPr wrap="none">
            <a:spAutoFit/>
          </a:bodyPr>
          <a:lstStyle/>
          <a:p>
            <a:r>
              <a:rPr lang="pt-BR" sz="2800" b="1" dirty="0" smtClean="0">
                <a:solidFill>
                  <a:srgbClr val="0000FF"/>
                </a:solidFill>
                <a:latin typeface="Times New Roman" panose="02020603050405020304" pitchFamily="18" charset="0"/>
                <a:ea typeface="Times New Roman" panose="02020603050405020304" pitchFamily="18" charset="0"/>
              </a:rPr>
              <a:t> </a:t>
            </a:r>
            <a:endParaRPr lang="en-US" sz="2800" dirty="0"/>
          </a:p>
        </p:txBody>
      </p:sp>
      <p:sp>
        <p:nvSpPr>
          <p:cNvPr id="34" name="Rectangle 33"/>
          <p:cNvSpPr/>
          <p:nvPr/>
        </p:nvSpPr>
        <p:spPr>
          <a:xfrm>
            <a:off x="1071714" y="1383225"/>
            <a:ext cx="10677834" cy="5170646"/>
          </a:xfrm>
          <a:prstGeom prst="rect">
            <a:avLst/>
          </a:prstGeom>
        </p:spPr>
        <p:txBody>
          <a:bodyPr wrap="square">
            <a:spAutoFit/>
          </a:bodyPr>
          <a:lstStyle/>
          <a:p>
            <a:pPr algn="just">
              <a:spcAft>
                <a:spcPts val="1200"/>
              </a:spcAft>
            </a:pPr>
            <a:r>
              <a:rPr lang="en-US" sz="3200" b="1" dirty="0" err="1" smtClean="0">
                <a:solidFill>
                  <a:srgbClr val="000000"/>
                </a:solidFill>
                <a:latin typeface="Times New Roman" panose="02020603050405020304" pitchFamily="18" charset="0"/>
                <a:ea typeface="Times New Roman" panose="02020603050405020304" pitchFamily="18" charset="0"/>
              </a:rPr>
              <a:t>Bài</a:t>
            </a:r>
            <a:r>
              <a:rPr lang="en-US" sz="3200" b="1" dirty="0" smtClean="0">
                <a:solidFill>
                  <a:srgbClr val="000000"/>
                </a:solidFill>
                <a:latin typeface="Times New Roman" panose="02020603050405020304" pitchFamily="18" charset="0"/>
                <a:ea typeface="Times New Roman" panose="02020603050405020304" pitchFamily="18" charset="0"/>
              </a:rPr>
              <a:t> </a:t>
            </a:r>
            <a:r>
              <a:rPr lang="en-US" sz="3200" b="1" dirty="0" err="1" smtClean="0">
                <a:solidFill>
                  <a:srgbClr val="000000"/>
                </a:solidFill>
                <a:latin typeface="Times New Roman" panose="02020603050405020304" pitchFamily="18" charset="0"/>
                <a:ea typeface="Times New Roman" panose="02020603050405020304" pitchFamily="18" charset="0"/>
              </a:rPr>
              <a:t>tập</a:t>
            </a:r>
            <a:r>
              <a:rPr lang="en-US" sz="3200" b="1" dirty="0" smtClean="0">
                <a:solidFill>
                  <a:srgbClr val="000000"/>
                </a:solidFill>
                <a:latin typeface="Times New Roman" panose="02020603050405020304" pitchFamily="18" charset="0"/>
                <a:ea typeface="Times New Roman" panose="02020603050405020304" pitchFamily="18" charset="0"/>
              </a:rPr>
              <a:t>: </a:t>
            </a:r>
            <a:r>
              <a:rPr lang="vi-VN" sz="3200" dirty="0" smtClean="0">
                <a:solidFill>
                  <a:srgbClr val="000000"/>
                </a:solidFill>
                <a:latin typeface="Times New Roman" panose="02020603050405020304" pitchFamily="18" charset="0"/>
                <a:ea typeface="Times New Roman" panose="02020603050405020304" pitchFamily="18" charset="0"/>
              </a:rPr>
              <a:t>Trong </a:t>
            </a:r>
            <a:r>
              <a:rPr lang="vi-VN" sz="3200" dirty="0">
                <a:solidFill>
                  <a:srgbClr val="000000"/>
                </a:solidFill>
                <a:latin typeface="Times New Roman" panose="02020603050405020304" pitchFamily="18" charset="0"/>
                <a:ea typeface="Times New Roman" panose="02020603050405020304" pitchFamily="18" charset="0"/>
              </a:rPr>
              <a:t>đoạn văn sau, câu nào thê hiện lí lẽ, câu nào thể hiện bằng chứng?</a:t>
            </a:r>
            <a:endParaRPr lang="en-US" sz="3200" dirty="0">
              <a:latin typeface="Times New Roman" panose="02020603050405020304" pitchFamily="18" charset="0"/>
              <a:ea typeface="Times New Roman" panose="02020603050405020304" pitchFamily="18" charset="0"/>
            </a:endParaRPr>
          </a:p>
          <a:p>
            <a:pPr algn="just">
              <a:spcAft>
                <a:spcPts val="1200"/>
              </a:spcAft>
            </a:pPr>
            <a:r>
              <a:rPr lang="en-US" sz="3200" i="1" dirty="0">
                <a:solidFill>
                  <a:srgbClr val="000000"/>
                </a:solidFill>
                <a:latin typeface="Times New Roman" panose="02020603050405020304" pitchFamily="18" charset="0"/>
                <a:ea typeface="Times New Roman" panose="02020603050405020304" pitchFamily="18" charset="0"/>
              </a:rPr>
              <a:t>“</a:t>
            </a:r>
            <a:r>
              <a:rPr lang="en-US" sz="3200" i="1" dirty="0" err="1">
                <a:solidFill>
                  <a:srgbClr val="000000"/>
                </a:solidFill>
                <a:latin typeface="Times New Roman" panose="02020603050405020304" pitchFamily="18" charset="0"/>
                <a:ea typeface="Times New Roman" panose="02020603050405020304" pitchFamily="18" charset="0"/>
              </a:rPr>
              <a:t>Quá</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trình</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ra</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đời</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trưởng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thành</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chiến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thắng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giặc</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ngoại</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xâm</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của</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Gióng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đều</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gắn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với</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những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người</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dân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bình</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dị</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Dù</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có</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siêu</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nhiên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kì</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ảo</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đến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đâu</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Giỏng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vẫn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phải</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nằm</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trong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bụng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mẹ</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dù</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là</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mấy</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tháng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vẫn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phải</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uống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nước</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ăn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cơm</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với</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cà</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dù</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là</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mấy</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nong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vẫn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phải</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mặc</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quần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áo</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bằng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vải</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của</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dân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làng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Phù</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Đông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dù</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là</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cỡ</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rộng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đến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đâu</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ngay</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cả</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ngựa</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sắt</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roi</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sắt</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áo</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giáp</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sắt</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của</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Gióng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cũng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là</a:t>
            </a:r>
            <a:r>
              <a:rPr lang="en-US" sz="3200" i="1" dirty="0">
                <a:solidFill>
                  <a:srgbClr val="000000"/>
                </a:solidFill>
                <a:latin typeface="Times New Roman" panose="02020603050405020304" pitchFamily="18" charset="0"/>
                <a:ea typeface="Times New Roman" panose="02020603050405020304" pitchFamily="18" charset="0"/>
              </a:rPr>
              <a:t> do </a:t>
            </a:r>
            <a:r>
              <a:rPr lang="en-US" sz="3200" i="1" dirty="0" err="1">
                <a:solidFill>
                  <a:srgbClr val="000000"/>
                </a:solidFill>
                <a:latin typeface="Times New Roman" panose="02020603050405020304" pitchFamily="18" charset="0"/>
                <a:ea typeface="Times New Roman" panose="02020603050405020304" pitchFamily="18" charset="0"/>
              </a:rPr>
              <a:t>vua</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Hùng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tập</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hợp</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những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người</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thợ</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rèn</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tài</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giỏi</a:t>
            </a:r>
            <a:r>
              <a:rPr lang="en-US" sz="3200" i="1" dirty="0">
                <a:solidFill>
                  <a:srgbClr val="000000"/>
                </a:solidFill>
                <a:latin typeface="Times New Roman" panose="02020603050405020304" pitchFamily="18" charset="0"/>
                <a:ea typeface="Times New Roman" panose="02020603050405020304" pitchFamily="18" charset="0"/>
              </a:rPr>
              <a:t> ở </a:t>
            </a:r>
            <a:r>
              <a:rPr lang="en-US" sz="3200" i="1" dirty="0" err="1">
                <a:solidFill>
                  <a:srgbClr val="000000"/>
                </a:solidFill>
                <a:latin typeface="Times New Roman" panose="02020603050405020304" pitchFamily="18" charset="0"/>
                <a:ea typeface="Times New Roman" panose="02020603050405020304" pitchFamily="18" charset="0"/>
              </a:rPr>
              <a:t>trong</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nước</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đúc</a:t>
            </a:r>
            <a:r>
              <a:rPr lang="en-US" sz="3200" i="1" dirty="0">
                <a:solidFill>
                  <a:srgbClr val="000000"/>
                </a:solidFill>
                <a:latin typeface="Times New Roman" panose="02020603050405020304" pitchFamily="18" charset="0"/>
                <a:ea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rPr>
              <a:t>nên</a:t>
            </a:r>
            <a:r>
              <a:rPr lang="en-US" sz="3200" i="1"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31466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6434" y="378197"/>
            <a:ext cx="10845800" cy="5170646"/>
          </a:xfrm>
          <a:prstGeom prst="rect">
            <a:avLst/>
          </a:prstGeom>
        </p:spPr>
        <p:txBody>
          <a:bodyPr>
            <a:spAutoFit/>
          </a:bodyPr>
          <a:lstStyle/>
          <a:p>
            <a:pPr algn="just">
              <a:spcAft>
                <a:spcPts val="1200"/>
              </a:spcAft>
            </a:pPr>
            <a:r>
              <a:rPr lang="en-US" sz="3200" dirty="0">
                <a:solidFill>
                  <a:srgbClr val="002060"/>
                </a:solidFill>
                <a:latin typeface="Times New Roman" panose="02020603050405020304" pitchFamily="18" charset="0"/>
                <a:ea typeface="Times New Roman" panose="02020603050405020304" pitchFamily="18" charset="0"/>
              </a:rPr>
              <a:t> </a:t>
            </a:r>
            <a:r>
              <a:rPr lang="en-US" sz="3200" dirty="0" smtClean="0">
                <a:solidFill>
                  <a:srgbClr val="002060"/>
                </a:solidFill>
                <a:latin typeface="Times New Roman" panose="02020603050405020304" pitchFamily="18" charset="0"/>
                <a:ea typeface="Times New Roman" panose="02020603050405020304" pitchFamily="18" charset="0"/>
              </a:rPr>
              <a:t>- </a:t>
            </a:r>
            <a:r>
              <a:rPr lang="vi-VN" sz="3200" b="1" dirty="0" smtClean="0">
                <a:solidFill>
                  <a:srgbClr val="002060"/>
                </a:solidFill>
                <a:latin typeface="Times New Roman" panose="02020603050405020304" pitchFamily="18" charset="0"/>
                <a:ea typeface="Times New Roman" panose="02020603050405020304" pitchFamily="18" charset="0"/>
              </a:rPr>
              <a:t>Câu </a:t>
            </a:r>
            <a:r>
              <a:rPr lang="vi-VN" sz="3200" b="1" dirty="0">
                <a:solidFill>
                  <a:srgbClr val="002060"/>
                </a:solidFill>
                <a:latin typeface="Times New Roman" panose="02020603050405020304" pitchFamily="18" charset="0"/>
                <a:ea typeface="Times New Roman" panose="02020603050405020304" pitchFamily="18" charset="0"/>
              </a:rPr>
              <a:t>thể hiện lí lẽ </a:t>
            </a:r>
            <a:r>
              <a:rPr lang="vi-VN" sz="3200" dirty="0">
                <a:solidFill>
                  <a:srgbClr val="002060"/>
                </a:solidFill>
                <a:latin typeface="Times New Roman" panose="02020603050405020304" pitchFamily="18" charset="0"/>
                <a:ea typeface="Times New Roman" panose="02020603050405020304" pitchFamily="18" charset="0"/>
              </a:rPr>
              <a:t>là: Quá trình ra đời, trưởng thành và chiến thắng giặc ngoại xâm của Gióng đều gắn với những người dân bình dị.</a:t>
            </a:r>
            <a:endParaRPr lang="en-US" sz="3200" dirty="0">
              <a:solidFill>
                <a:srgbClr val="002060"/>
              </a:solidFill>
              <a:latin typeface="Times New Roman" panose="02020603050405020304" pitchFamily="18" charset="0"/>
              <a:ea typeface="Times New Roman" panose="02020603050405020304" pitchFamily="18" charset="0"/>
            </a:endParaRPr>
          </a:p>
          <a:p>
            <a:pPr algn="just">
              <a:spcAft>
                <a:spcPts val="1200"/>
              </a:spcAft>
            </a:pPr>
            <a:r>
              <a:rPr lang="en-US" sz="3200" dirty="0">
                <a:solidFill>
                  <a:srgbClr val="002060"/>
                </a:solidFill>
                <a:latin typeface="Times New Roman" panose="02020603050405020304" pitchFamily="18" charset="0"/>
                <a:ea typeface="Times New Roman" panose="02020603050405020304" pitchFamily="18" charset="0"/>
              </a:rPr>
              <a:t> </a:t>
            </a:r>
            <a:r>
              <a:rPr lang="en-US" sz="3200" dirty="0" smtClean="0">
                <a:solidFill>
                  <a:srgbClr val="002060"/>
                </a:solidFill>
                <a:latin typeface="Times New Roman" panose="02020603050405020304" pitchFamily="18" charset="0"/>
                <a:ea typeface="Times New Roman" panose="02020603050405020304" pitchFamily="18" charset="0"/>
              </a:rPr>
              <a:t>- </a:t>
            </a:r>
            <a:r>
              <a:rPr lang="vi-VN" sz="3200" b="1" dirty="0" smtClean="0">
                <a:solidFill>
                  <a:srgbClr val="002060"/>
                </a:solidFill>
                <a:latin typeface="Times New Roman" panose="02020603050405020304" pitchFamily="18" charset="0"/>
                <a:ea typeface="Times New Roman" panose="02020603050405020304" pitchFamily="18" charset="0"/>
              </a:rPr>
              <a:t>Câu </a:t>
            </a:r>
            <a:r>
              <a:rPr lang="vi-VN" sz="3200" b="1" dirty="0">
                <a:solidFill>
                  <a:srgbClr val="002060"/>
                </a:solidFill>
                <a:latin typeface="Times New Roman" panose="02020603050405020304" pitchFamily="18" charset="0"/>
                <a:ea typeface="Times New Roman" panose="02020603050405020304" pitchFamily="18" charset="0"/>
              </a:rPr>
              <a:t>thể hiện bằng chứng </a:t>
            </a:r>
            <a:r>
              <a:rPr lang="vi-VN" sz="3200" dirty="0">
                <a:solidFill>
                  <a:srgbClr val="002060"/>
                </a:solidFill>
                <a:latin typeface="Times New Roman" panose="02020603050405020304" pitchFamily="18" charset="0"/>
                <a:ea typeface="Times New Roman" panose="02020603050405020304" pitchFamily="18" charset="0"/>
              </a:rPr>
              <a:t>là: Dù có siêu nhiên kì ảo đến đâu, Giỏng vẫn phải “nằm trong bụng mẹ” (dù là mấy tháng), vẫn phải “uống nước, ăn cơm với cà” (dù là mấy nong), vẫn phải mặc quần áo bằng vải của dân làng Phù Đồng (dù là cỡ rộng đến đâu). Và ngay cả ngựa sắt, roi sắt, áo giáp sắt, của Gióng cũng là do vua Hùng tập hợp những người thợ rèn tài giỏi ở trong nước đúc nên.</a:t>
            </a:r>
            <a:endParaRPr lang="en-US" sz="3200" dirty="0">
              <a:solidFill>
                <a:srgbClr val="002060"/>
              </a:solidFill>
            </a:endParaRPr>
          </a:p>
        </p:txBody>
      </p:sp>
    </p:spTree>
    <p:extLst>
      <p:ext uri="{BB962C8B-B14F-4D97-AF65-F5344CB8AC3E}">
        <p14:creationId xmlns:p14="http://schemas.microsoft.com/office/powerpoint/2010/main" val="5952512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grpSp>
        <p:nvGrpSpPr>
          <p:cNvPr id="21" name="组合 20">
            <a:extLst>
              <a:ext uri="{FF2B5EF4-FFF2-40B4-BE49-F238E27FC236}">
                <a16:creationId xmlns:a16="http://schemas.microsoft.com/office/drawing/2014/main" id="{783C1A5F-EB9E-4530-ABBC-05899F7982AB}"/>
              </a:ext>
            </a:extLst>
          </p:cNvPr>
          <p:cNvGrpSpPr/>
          <p:nvPr/>
        </p:nvGrpSpPr>
        <p:grpSpPr>
          <a:xfrm>
            <a:off x="1463455" y="293300"/>
            <a:ext cx="6375995" cy="6096012"/>
            <a:chOff x="1463455" y="293300"/>
            <a:chExt cx="6375995" cy="6096012"/>
          </a:xfrm>
        </p:grpSpPr>
        <p:sp>
          <p:nvSpPr>
            <p:cNvPr id="20" name="矩形: 圆角 19">
              <a:extLst>
                <a:ext uri="{FF2B5EF4-FFF2-40B4-BE49-F238E27FC236}">
                  <a16:creationId xmlns:a16="http://schemas.microsoft.com/office/drawing/2014/main" id="{3BCA5F0B-E9C9-41DB-878F-AA6B16F8C7F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id="{67C72C88-020A-4FFC-B4C2-C94BDB3B97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0229088" cy="3408607"/>
          </a:xfrm>
          <a:prstGeom prst="rect">
            <a:avLst/>
          </a:prstGeom>
        </p:spPr>
      </p:pic>
      <p:pic>
        <p:nvPicPr>
          <p:cNvPr id="12" name="图片 11">
            <a:extLst>
              <a:ext uri="{FF2B5EF4-FFF2-40B4-BE49-F238E27FC236}">
                <a16:creationId xmlns:a16="http://schemas.microsoft.com/office/drawing/2014/main" id="{64ADBC87-88DA-4B4D-AFE2-74A03BAE6B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6982" y="1793685"/>
            <a:ext cx="5664500" cy="5270328"/>
          </a:xfrm>
          <a:prstGeom prst="rect">
            <a:avLst/>
          </a:prstGeom>
        </p:spPr>
      </p:pic>
      <p:pic>
        <p:nvPicPr>
          <p:cNvPr id="14" name="图片 13">
            <a:extLst>
              <a:ext uri="{FF2B5EF4-FFF2-40B4-BE49-F238E27FC236}">
                <a16:creationId xmlns:a16="http://schemas.microsoft.com/office/drawing/2014/main" id="{B0540165-AD3A-4AB0-9693-5AB6FC49D9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8547" y="4692137"/>
            <a:ext cx="2699998" cy="1891543"/>
          </a:xfrm>
          <a:prstGeom prst="rect">
            <a:avLst/>
          </a:prstGeom>
        </p:spPr>
      </p:pic>
      <p:pic>
        <p:nvPicPr>
          <p:cNvPr id="23" name="图片 22">
            <a:extLst>
              <a:ext uri="{FF2B5EF4-FFF2-40B4-BE49-F238E27FC236}">
                <a16:creationId xmlns:a16="http://schemas.microsoft.com/office/drawing/2014/main" id="{BD4A6BB4-1F69-4247-819B-24BC0ACDBE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70968" y="1760857"/>
            <a:ext cx="957544" cy="957544"/>
          </a:xfrm>
          <a:prstGeom prst="rect">
            <a:avLst/>
          </a:prstGeom>
        </p:spPr>
      </p:pic>
      <p:cxnSp>
        <p:nvCxnSpPr>
          <p:cNvPr id="25" name="直接连接符 24">
            <a:extLst>
              <a:ext uri="{FF2B5EF4-FFF2-40B4-BE49-F238E27FC236}">
                <a16:creationId xmlns:a16="http://schemas.microsoft.com/office/drawing/2014/main" id="{966C03D4-F6EF-4948-9A00-7410B8DD0AAD}"/>
              </a:ext>
            </a:extLst>
          </p:cNvPr>
          <p:cNvCxnSpPr>
            <a:cxnSpLocks/>
          </p:cNvCxnSpPr>
          <p:nvPr/>
        </p:nvCxnSpPr>
        <p:spPr>
          <a:xfrm>
            <a:off x="3288319" y="2594054"/>
            <a:ext cx="2641416" cy="0"/>
          </a:xfrm>
          <a:prstGeom prst="line">
            <a:avLst/>
          </a:prstGeom>
          <a:ln w="22225">
            <a:solidFill>
              <a:srgbClr val="925124"/>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646F97EE-797A-4045-8A09-5949046ADE27}"/>
              </a:ext>
            </a:extLst>
          </p:cNvPr>
          <p:cNvSpPr txBox="1"/>
          <p:nvPr/>
        </p:nvSpPr>
        <p:spPr>
          <a:xfrm>
            <a:off x="2145898" y="2568479"/>
            <a:ext cx="51890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spc="300" noProof="0"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rPr>
              <a:t>TRÒ CHƠI KHÁM PHÁ TRI THỨC</a:t>
            </a:r>
            <a:endParaRPr kumimoji="0" lang="zh-CN" altLang="en-US" sz="4400" b="1" i="0" u="none" strike="noStrike" kern="1200" cap="none" spc="300" normalizeH="0" baseline="0" noProof="0" dirty="0">
              <a:ln>
                <a:noFill/>
              </a:ln>
              <a:solidFill>
                <a:srgbClr val="C0000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endParaRPr>
          </a:p>
        </p:txBody>
      </p:sp>
      <p:cxnSp>
        <p:nvCxnSpPr>
          <p:cNvPr id="33" name="直接连接符 32">
            <a:extLst>
              <a:ext uri="{FF2B5EF4-FFF2-40B4-BE49-F238E27FC236}">
                <a16:creationId xmlns:a16="http://schemas.microsoft.com/office/drawing/2014/main" id="{CB840751-6C28-401E-B959-05F23B916B20}"/>
              </a:ext>
            </a:extLst>
          </p:cNvPr>
          <p:cNvCxnSpPr>
            <a:cxnSpLocks/>
          </p:cNvCxnSpPr>
          <p:nvPr/>
        </p:nvCxnSpPr>
        <p:spPr>
          <a:xfrm>
            <a:off x="3169211" y="4609705"/>
            <a:ext cx="2641416" cy="0"/>
          </a:xfrm>
          <a:prstGeom prst="line">
            <a:avLst/>
          </a:prstGeom>
          <a:ln w="22225">
            <a:solidFill>
              <a:srgbClr val="9251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625733"/>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1: </a:t>
            </a:r>
            <a:r>
              <a:rPr lang="en-US" sz="3200" b="1" i="1" dirty="0" err="1">
                <a:latin typeface="Times New Roman" panose="02020603050405020304" pitchFamily="18" charset="0"/>
                <a:cs typeface="Times New Roman" panose="02020603050405020304" pitchFamily="18" charset="0"/>
              </a:rPr>
              <a:t>Văn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bản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thuộc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thể</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loại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gì</a:t>
            </a:r>
            <a:r>
              <a:rPr lang="en-US" sz="3200" b="1" i="1"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4598595" y="4330070"/>
            <a:ext cx="2994807"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Nghị</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luận</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29B8D7F3-CA54-4BA6-8001-ADC7A3AEEE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12D98F5E-1C1A-4428-A2FF-71D4F9B7370A}"/>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6008544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2</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Bài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rút</a:t>
            </a:r>
            <a:r>
              <a:rPr lang="en-US" sz="3200" i="1" dirty="0">
                <a:latin typeface="Times New Roman" panose="02020603050405020304" pitchFamily="18" charset="0"/>
                <a:cs typeface="Times New Roman" panose="02020603050405020304" pitchFamily="18" charset="0"/>
              </a:rPr>
              <a:t> ra </a:t>
            </a:r>
            <a:r>
              <a:rPr lang="en-US" sz="3200" i="1" dirty="0" err="1">
                <a:latin typeface="Times New Roman" panose="02020603050405020304" pitchFamily="18" charset="0"/>
                <a:cs typeface="Times New Roman" panose="02020603050405020304" pitchFamily="18" charset="0"/>
              </a:rPr>
              <a:t>từ</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văn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bản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là</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gì</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888045" y="4330070"/>
            <a:ext cx="6631398" cy="1141788"/>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Cách</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đánh</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giá</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phụ</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thuộc</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vào</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goc</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nhìn</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A913875A-7626-4A5D-8266-A3D171A849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B6055E98-95CF-4AD7-BA24-BBE0008D35E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1460358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3</a:t>
            </a:r>
            <a:r>
              <a:rPr lang="en-US" sz="3200" i="1" dirty="0">
                <a:latin typeface="Times New Roman" panose="02020603050405020304" pitchFamily="18" charset="0"/>
                <a:cs typeface="Times New Roman" panose="02020603050405020304" pitchFamily="18" charset="0"/>
              </a:rPr>
              <a:t>: Theo </a:t>
            </a:r>
            <a:r>
              <a:rPr lang="en-US" sz="3200" i="1" dirty="0" err="1">
                <a:latin typeface="Times New Roman" panose="02020603050405020304" pitchFamily="18" charset="0"/>
                <a:cs typeface="Times New Roman" panose="02020603050405020304" pitchFamily="18" charset="0"/>
              </a:rPr>
              <a:t>tác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vật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Gióng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được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nào</a:t>
            </a:r>
            <a:r>
              <a:rPr lang="en-US" sz="3200"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602889" y="4330070"/>
            <a:ext cx="7575152"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Vừa</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phi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thường</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vừa</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đời</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thường</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1D6D2205-7011-4C2F-A019-D8397C2A72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A6C2BAFF-CCE1-440C-B06B-FFEF564E54A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155019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4</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1921079" y="4330070"/>
            <a:ext cx="7483304"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Truyền</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thuyết</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Thánh</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Gióng</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A182CCA6-7287-4F16-8288-2B099DBC3A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2F9914B9-8A2B-4C60-BC5D-32B54F18A742}"/>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220576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5</a:t>
            </a:r>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Thánh Gióng là một người anh hùng phi thường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968584" y="3699154"/>
            <a:ext cx="7056259" cy="1506480"/>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defTabSz="457200">
              <a:buFontTx/>
              <a:buChar char="-"/>
              <a:defRPr/>
            </a:pPr>
            <a:r>
              <a:rPr lang="vi-VN" sz="4000" b="1" dirty="0">
                <a:solidFill>
                  <a:schemeClr val="bg1"/>
                </a:solidFill>
                <a:latin typeface="Times New Roman" panose="02020603050405020304" pitchFamily="18" charset="0"/>
                <a:cs typeface="Times New Roman" panose="02020603050405020304" pitchFamily="18" charset="0"/>
              </a:rPr>
              <a:t>Sự thụ thai thần kì.</a:t>
            </a:r>
            <a:endParaRPr lang="en-US" sz="4000" b="1" dirty="0">
              <a:solidFill>
                <a:schemeClr val="bg1"/>
              </a:solidFill>
              <a:latin typeface="Times New Roman" panose="02020603050405020304" pitchFamily="18" charset="0"/>
              <a:cs typeface="Times New Roman" panose="02020603050405020304" pitchFamily="18" charset="0"/>
            </a:endParaRPr>
          </a:p>
          <a:p>
            <a:pPr lvl="0" algn="just" defTabSz="457200">
              <a:defRPr/>
            </a:pPr>
            <a:r>
              <a:rPr lang="vi-VN" sz="4000" b="1" dirty="0">
                <a:solidFill>
                  <a:schemeClr val="bg1"/>
                </a:solidFill>
                <a:latin typeface="Times New Roman" panose="02020603050405020304" pitchFamily="18" charset="0"/>
                <a:cs typeface="Times New Roman" panose="02020603050405020304" pitchFamily="18" charset="0"/>
              </a:rPr>
              <a:t>- Sức mạnh, ý chí phi thường.</a:t>
            </a:r>
          </a:p>
        </p:txBody>
      </p:sp>
      <p:pic>
        <p:nvPicPr>
          <p:cNvPr id="15" name="图片 20">
            <a:hlinkClick r:id="rId8" action="ppaction://hlinksldjump"/>
            <a:extLst>
              <a:ext uri="{FF2B5EF4-FFF2-40B4-BE49-F238E27FC236}">
                <a16:creationId xmlns:a16="http://schemas.microsoft.com/office/drawing/2014/main" id="{FA21DED4-EDC2-438A-91DD-2D51D78AFD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0C7C1ACB-1A20-46DE-B401-B06D8F83D486}"/>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063608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6</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rõ</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định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739197" y="4264879"/>
            <a:ext cx="6211856"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Con </a:t>
            </a: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người</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đời</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thường</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5F8F00FE-0745-49B0-A766-5C1CCB6805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16" name="Arrow: Up 15">
            <a:extLst>
              <a:ext uri="{FF2B5EF4-FFF2-40B4-BE49-F238E27FC236}">
                <a16:creationId xmlns:a16="http://schemas.microsoft.com/office/drawing/2014/main" id="{FBA457D0-AAE2-406B-879A-207CB0C4162D}"/>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0812706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7</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thuyết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bởi</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3582099" y="4330070"/>
            <a:ext cx="4798503" cy="875564"/>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Lí</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lẽ</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dẫn</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chứng</a:t>
            </a:r>
            <a:endPar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2AEA6E2C-6C65-4DCB-A43F-D64FA86556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4" name="Arrow: Up 3">
            <a:extLst>
              <a:ext uri="{FF2B5EF4-FFF2-40B4-BE49-F238E27FC236}">
                <a16:creationId xmlns:a16="http://schemas.microsoft.com/office/drawing/2014/main" id="{1756E3F6-DE07-4E1B-92A4-246C8000D0B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839451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solidFill>
                <a:srgbClr val="002060"/>
              </a:solidFill>
            </a:endParaRPr>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solidFill>
                <a:srgbClr val="002060"/>
              </a:solidFill>
            </a:endParaRPr>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2060"/>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945578"/>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2060"/>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5170" y="1859686"/>
            <a:ext cx="4886584" cy="4546544"/>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3263" y="4778259"/>
            <a:ext cx="3309805" cy="1963917"/>
          </a:xfrm>
          <a:prstGeom prst="rect">
            <a:avLst/>
          </a:prstGeom>
        </p:spPr>
      </p:pic>
      <p:pic>
        <p:nvPicPr>
          <p:cNvPr id="21" name="图片 20">
            <a:extLst>
              <a:ext uri="{FF2B5EF4-FFF2-40B4-BE49-F238E27FC236}">
                <a16:creationId xmlns:a16="http://schemas.microsoft.com/office/drawing/2014/main" id="{4E08FEBA-E2D2-4B05-B1AC-BAE54A9615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2" y="3362453"/>
            <a:ext cx="2670798" cy="2592005"/>
          </a:xfrm>
          <a:prstGeom prst="rect">
            <a:avLst/>
          </a:prstGeom>
        </p:spPr>
      </p:pic>
      <p:sp>
        <p:nvSpPr>
          <p:cNvPr id="26" name="矩形 25">
            <a:extLst>
              <a:ext uri="{FF2B5EF4-FFF2-40B4-BE49-F238E27FC236}">
                <a16:creationId xmlns:a16="http://schemas.microsoft.com/office/drawing/2014/main" id="{069D653A-E21B-4E5F-96BC-0A9B0F0702E2}"/>
              </a:ext>
            </a:extLst>
          </p:cNvPr>
          <p:cNvSpPr/>
          <p:nvPr/>
        </p:nvSpPr>
        <p:spPr>
          <a:xfrm>
            <a:off x="1423332" y="2128812"/>
            <a:ext cx="7737760" cy="646331"/>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VỀ CHUYỆN THÁNH GIÓNG</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5" name="矩形 25">
            <a:extLst>
              <a:ext uri="{FF2B5EF4-FFF2-40B4-BE49-F238E27FC236}">
                <a16:creationId xmlns:a16="http://schemas.microsoft.com/office/drawing/2014/main" id="{B4843C96-D052-4C61-A603-AE720DD361F7}"/>
              </a:ext>
            </a:extLst>
          </p:cNvPr>
          <p:cNvSpPr/>
          <p:nvPr/>
        </p:nvSpPr>
        <p:spPr>
          <a:xfrm>
            <a:off x="1423332" y="1076510"/>
            <a:ext cx="3948157" cy="646331"/>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Tiết</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99-100</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6" name="矩形 25">
            <a:extLst>
              <a:ext uri="{FF2B5EF4-FFF2-40B4-BE49-F238E27FC236}">
                <a16:creationId xmlns:a16="http://schemas.microsoft.com/office/drawing/2014/main" id="{A792C967-38E6-4A26-95A5-FF3740F28724}"/>
              </a:ext>
            </a:extLst>
          </p:cNvPr>
          <p:cNvSpPr/>
          <p:nvPr/>
        </p:nvSpPr>
        <p:spPr>
          <a:xfrm>
            <a:off x="4205929" y="3214212"/>
            <a:ext cx="3948157" cy="646331"/>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Hoàng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Tiến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Tựu</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34185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42" presetClass="entr" presetSubtype="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6"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a:xfrm>
            <a:off x="1524000" y="1311554"/>
            <a:ext cx="9144000" cy="2387600"/>
          </a:xfrm>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5" y="945578"/>
            <a:ext cx="9944430"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6"/>
            <a:ext cx="2297117"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165088" cy="2387600"/>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19" y="5051026"/>
            <a:ext cx="1263617" cy="885254"/>
          </a:xfrm>
          <a:prstGeom prst="rect">
            <a:avLst/>
          </a:prstGeom>
        </p:spPr>
      </p:pic>
      <p:pic>
        <p:nvPicPr>
          <p:cNvPr id="30" name="图片 29">
            <a:extLst>
              <a:ext uri="{FF2B5EF4-FFF2-40B4-BE49-F238E27FC236}">
                <a16:creationId xmlns:a16="http://schemas.microsoft.com/office/drawing/2014/main" id="{C27EDA6E-68B0-4C95-B88E-4C22BC3903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164298" y="13877"/>
            <a:ext cx="1863402" cy="1863402"/>
          </a:xfrm>
          <a:prstGeom prst="rect">
            <a:avLst/>
          </a:prstGeom>
        </p:spPr>
      </p:pic>
      <p:sp>
        <p:nvSpPr>
          <p:cNvPr id="12" name="Rectangle: Rounded Corners 11">
            <a:extLst>
              <a:ext uri="{FF2B5EF4-FFF2-40B4-BE49-F238E27FC236}">
                <a16:creationId xmlns:a16="http://schemas.microsoft.com/office/drawing/2014/main" id="{B2734B3C-6847-41EB-8FDD-70D7D5E84795}"/>
              </a:ext>
            </a:extLst>
          </p:cNvPr>
          <p:cNvSpPr/>
          <p:nvPr/>
        </p:nvSpPr>
        <p:spPr>
          <a:xfrm>
            <a:off x="1715638" y="1877279"/>
            <a:ext cx="8952362" cy="1162050"/>
          </a:xfrm>
          <a:prstGeom prst="roundRect">
            <a:avLst/>
          </a:prstGeom>
          <a:solidFill>
            <a:schemeClr val="accent4">
              <a:lumMod val="60000"/>
              <a:lumOff val="40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Câu</a:t>
            </a:r>
            <a:r>
              <a:rPr lang="en-US" sz="2800" b="1" i="1" dirty="0">
                <a:latin typeface="Times New Roman" panose="02020603050405020304" pitchFamily="18" charset="0"/>
                <a:cs typeface="Times New Roman" panose="02020603050405020304" pitchFamily="18" charset="0"/>
              </a:rPr>
              <a:t> 8</a:t>
            </a:r>
            <a:r>
              <a:rPr lang="en-US" sz="2800" i="1" dirty="0">
                <a:latin typeface="Times New Roman" panose="02020603050405020304" pitchFamily="18" charset="0"/>
                <a:cs typeface="Times New Roman" panose="02020603050405020304" pitchFamily="18" charset="0"/>
              </a:rPr>
              <a:t>: Theo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D5BF3D8-6604-449E-9814-D1B6B8A78753}"/>
              </a:ext>
            </a:extLst>
          </p:cNvPr>
          <p:cNvSpPr/>
          <p:nvPr/>
        </p:nvSpPr>
        <p:spPr>
          <a:xfrm>
            <a:off x="2399251" y="3998556"/>
            <a:ext cx="7379928" cy="1207078"/>
          </a:xfrm>
          <a:prstGeom prst="roundRect">
            <a:avLst/>
          </a:prstGeom>
          <a:solidFill>
            <a:srgbClr val="5B9BD5"/>
          </a:solidFill>
          <a:ln w="57150">
            <a:solidFill>
              <a:schemeClr val="accent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457200">
              <a:defRPr/>
            </a:pPr>
            <a:r>
              <a:rPr lang="vi-VN" sz="2400" b="1" dirty="0">
                <a:solidFill>
                  <a:schemeClr val="bg1"/>
                </a:solidFill>
                <a:latin typeface="Times New Roman" panose="02020603050405020304" pitchFamily="18" charset="0"/>
                <a:cs typeface="Times New Roman" panose="02020603050405020304" pitchFamily="18" charset="0"/>
              </a:rPr>
              <a:t>Lập luận</a:t>
            </a:r>
            <a:r>
              <a:rPr lang="en-US" sz="2400" b="1" dirty="0">
                <a:solidFill>
                  <a:schemeClr val="bg1"/>
                </a:solidFill>
                <a:latin typeface="Times New Roman" panose="02020603050405020304" pitchFamily="18" charset="0"/>
                <a:cs typeface="Times New Roman" panose="02020603050405020304" pitchFamily="18" charset="0"/>
              </a:rPr>
              <a:t> </a:t>
            </a:r>
            <a:r>
              <a:rPr lang="vi-VN" sz="2400" b="1" dirty="0">
                <a:solidFill>
                  <a:schemeClr val="bg1"/>
                </a:solidFill>
                <a:latin typeface="Times New Roman" panose="02020603050405020304" pitchFamily="18" charset="0"/>
                <a:cs typeface="Times New Roman" panose="02020603050405020304" pitchFamily="18" charset="0"/>
              </a:rPr>
              <a:t>là đưa ra các lí lẽ, bằng chứng nhằm dẫn dắt người nghe (đọc) đến một kết luận nào đó mà người nói (viết) muốn đạt tới.</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15" name="图片 20">
            <a:hlinkClick r:id="rId8" action="ppaction://hlinksldjump"/>
            <a:extLst>
              <a:ext uri="{FF2B5EF4-FFF2-40B4-BE49-F238E27FC236}">
                <a16:creationId xmlns:a16="http://schemas.microsoft.com/office/drawing/2014/main" id="{2AEA6E2C-6C65-4DCB-A43F-D64FA86556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74883" y="4114537"/>
            <a:ext cx="1912946" cy="1856511"/>
          </a:xfrm>
          <a:prstGeom prst="rect">
            <a:avLst/>
          </a:prstGeom>
        </p:spPr>
      </p:pic>
      <p:sp>
        <p:nvSpPr>
          <p:cNvPr id="4" name="Arrow: Up 3">
            <a:extLst>
              <a:ext uri="{FF2B5EF4-FFF2-40B4-BE49-F238E27FC236}">
                <a16:creationId xmlns:a16="http://schemas.microsoft.com/office/drawing/2014/main" id="{1756E3F6-DE07-4E1B-92A4-246C8000D0B1}"/>
              </a:ext>
            </a:extLst>
          </p:cNvPr>
          <p:cNvSpPr/>
          <p:nvPr/>
        </p:nvSpPr>
        <p:spPr>
          <a:xfrm>
            <a:off x="940526" y="6012877"/>
            <a:ext cx="583474" cy="615116"/>
          </a:xfrm>
          <a:prstGeom prst="upArrow">
            <a:avLst/>
          </a:prstGeom>
          <a:solidFill>
            <a:schemeClr val="accent4"/>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6879712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3386023" y="2442096"/>
            <a:ext cx="5165514"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VẬN</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DỤNG</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23368009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2913218"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187584" y="214831"/>
            <a:ext cx="249565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Times New Roman" panose="02020603050405020304" pitchFamily="18" charset="0"/>
                <a:cs typeface="Times New Roman" panose="02020603050405020304" pitchFamily="18" charset="0"/>
              </a:rPr>
              <a:t>Vận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52128" y="1863560"/>
            <a:ext cx="5487743" cy="221983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Khái</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quát</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nội</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dung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bài</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học</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bằng</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sơ</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đồ</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tư</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duy</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Sưu</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tầm</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văn</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abrn</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cùng</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chủ</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dề</a:t>
            </a:r>
            <a:r>
              <a:rPr kumimoji="0" lang="en-US" sz="3200" b="0" i="1"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7986091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472877F0-9768-4960-84C5-A7902F3AE582}"/>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7123432" y="679011"/>
            <a:ext cx="3518104" cy="2140233"/>
          </a:xfrm>
          <a:prstGeom prst="rect">
            <a:avLst/>
          </a:prstGeom>
        </p:spPr>
      </p:pic>
      <p:grpSp>
        <p:nvGrpSpPr>
          <p:cNvPr id="3" name="组合 4">
            <a:extLst>
              <a:ext uri="{FF2B5EF4-FFF2-40B4-BE49-F238E27FC236}">
                <a16:creationId xmlns:a16="http://schemas.microsoft.com/office/drawing/2014/main" id="{419EA258-2491-4840-944F-CD820D7780A9}"/>
              </a:ext>
            </a:extLst>
          </p:cNvPr>
          <p:cNvGrpSpPr/>
          <p:nvPr/>
        </p:nvGrpSpPr>
        <p:grpSpPr>
          <a:xfrm>
            <a:off x="1905411" y="1791857"/>
            <a:ext cx="8328033" cy="2964121"/>
            <a:chOff x="1579896" y="2048700"/>
            <a:chExt cx="9597340" cy="3246402"/>
          </a:xfrm>
        </p:grpSpPr>
        <p:sp>
          <p:nvSpPr>
            <p:cNvPr id="4"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6"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3">
            <a:clrChange>
              <a:clrFrom>
                <a:srgbClr val="FFFFFF"/>
              </a:clrFrom>
              <a:clrTo>
                <a:srgbClr val="FFFFFF">
                  <a:alpha val="0"/>
                </a:srgbClr>
              </a:clrTo>
            </a:clrChange>
          </a:blip>
          <a:srcRect b="31009"/>
          <a:stretch/>
        </p:blipFill>
        <p:spPr>
          <a:xfrm>
            <a:off x="-233679" y="3825300"/>
            <a:ext cx="6768459" cy="3032700"/>
          </a:xfrm>
          <a:prstGeom prst="rect">
            <a:avLst/>
          </a:prstGeom>
        </p:spPr>
      </p:pic>
      <p:pic>
        <p:nvPicPr>
          <p:cNvPr id="7"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8"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9"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529993" y="4179601"/>
            <a:ext cx="1265032" cy="759061"/>
          </a:xfrm>
          <a:prstGeom prst="rect">
            <a:avLst/>
          </a:prstGeom>
        </p:spPr>
      </p:pic>
      <p:pic>
        <p:nvPicPr>
          <p:cNvPr id="10"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295519"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2123658"/>
          </a:xfrm>
          <a:prstGeom prst="rect">
            <a:avLst/>
          </a:prstGeom>
          <a:noFill/>
        </p:spPr>
        <p:txBody>
          <a:bodyPr wrap="square" rtlCol="0">
            <a:spAutoFit/>
          </a:bodyPr>
          <a:lstStyle/>
          <a:p>
            <a:pPr lvl="0" algn="ctr" defTabSz="457200">
              <a:defRPr/>
            </a:pP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I.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Trải</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nghiệm</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cùng</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văn</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bản</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2"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9840910" y="2734291"/>
            <a:ext cx="1265032" cy="759061"/>
          </a:xfrm>
          <a:prstGeom prst="rect">
            <a:avLst/>
          </a:prstGeom>
        </p:spPr>
      </p:pic>
    </p:spTree>
    <p:extLst>
      <p:ext uri="{BB962C8B-B14F-4D97-AF65-F5344CB8AC3E}">
        <p14:creationId xmlns:p14="http://schemas.microsoft.com/office/powerpoint/2010/main" val="479851859"/>
      </p:ext>
    </p:extLst>
  </p:cSld>
  <p:clrMapOvr>
    <a:masterClrMapping/>
  </p:clrMapOvr>
  <p:transition spd="slow" advClick="0" advTm="2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432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2" y="201165"/>
            <a:ext cx="653137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Đọc</a:t>
            </a:r>
            <a:r>
              <a:rPr kumimoji="0" lang="en-US"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tìm</a:t>
            </a: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hiểu</a:t>
            </a: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chú</a:t>
            </a:r>
            <a:r>
              <a:rPr kumimoji="0" lang="en-US" sz="3600" b="1" i="0" u="none" strike="noStrike" kern="1200" cap="none" spc="0" normalizeH="0" noProof="0" dirty="0" smtClean="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smtClean="0">
                <a:ln>
                  <a:noFill/>
                </a:ln>
                <a:solidFill>
                  <a:srgbClr val="002060"/>
                </a:solidFill>
                <a:effectLst/>
                <a:uLnTx/>
                <a:uFillTx/>
                <a:latin typeface="Times New Roman" panose="02020603050405020304" pitchFamily="18" charset="0"/>
                <a:ea typeface="+mn-ea"/>
                <a:cs typeface="Times New Roman" panose="02020603050405020304" pitchFamily="18" charset="0"/>
              </a:rPr>
              <a:t>thích</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79888" y="2053973"/>
            <a:ext cx="5487743" cy="1569660"/>
          </a:xfrm>
          <a:prstGeom prst="rect">
            <a:avLst/>
          </a:prstGeom>
          <a:noFill/>
        </p:spPr>
        <p:txBody>
          <a:bodyPr wrap="square" rtlCol="0">
            <a:spAutoFit/>
          </a:bodyPr>
          <a:lstStyle/>
          <a:p>
            <a:pPr lvl="0" algn="ctr" defTabSz="457200">
              <a:defRPr/>
            </a:pPr>
            <a:r>
              <a:rPr lang="en-US" sz="3200" i="1" dirty="0">
                <a:solidFill>
                  <a:srgbClr val="002060"/>
                </a:solidFill>
                <a:latin typeface="Times New Roman" panose="02020603050405020304" pitchFamily="18" charset="0"/>
                <a:cs typeface="Times New Roman" panose="02020603050405020304" pitchFamily="18" charset="0"/>
              </a:rPr>
              <a:t>B</a:t>
            </a:r>
            <a:r>
              <a:rPr lang="vi-VN" sz="3200" i="1" dirty="0">
                <a:solidFill>
                  <a:srgbClr val="002060"/>
                </a:solidFill>
                <a:latin typeface="Times New Roman" panose="02020603050405020304" pitchFamily="18" charset="0"/>
                <a:cs typeface="Times New Roman" panose="02020603050405020304" pitchFamily="18" charset="0"/>
              </a:rPr>
              <a:t>iết cách đọc thầm, biết cách đọc to, trôi chảy, phù hợp về tốc độ đọc</a:t>
            </a:r>
            <a:r>
              <a:rPr lang="en-US" sz="3200" i="1" dirty="0">
                <a:solidFill>
                  <a:srgbClr val="002060"/>
                </a:solidFill>
                <a:latin typeface="Times New Roman" panose="02020603050405020304" pitchFamily="18" charset="0"/>
                <a:cs typeface="Times New Roman" panose="02020603050405020304" pitchFamily="18" charset="0"/>
              </a:rPr>
              <a:t>.      </a:t>
            </a:r>
            <a:endParaRPr kumimoji="1" lang="zh-CN"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
        <p:nvSpPr>
          <p:cNvPr id="31" name="文本框 6">
            <a:extLst>
              <a:ext uri="{FF2B5EF4-FFF2-40B4-BE49-F238E27FC236}">
                <a16:creationId xmlns:a16="http://schemas.microsoft.com/office/drawing/2014/main" id="{D9693D31-BB28-41C1-9F49-C954EDF0177E}"/>
              </a:ext>
            </a:extLst>
          </p:cNvPr>
          <p:cNvSpPr txBox="1"/>
          <p:nvPr/>
        </p:nvSpPr>
        <p:spPr>
          <a:xfrm>
            <a:off x="2971800" y="3872546"/>
            <a:ext cx="5572125" cy="1077218"/>
          </a:xfrm>
          <a:prstGeom prst="rect">
            <a:avLst/>
          </a:prstGeom>
          <a:noFill/>
        </p:spPr>
        <p:txBody>
          <a:bodyPr wrap="square" rtlCol="0">
            <a:spAutoFit/>
          </a:bodyPr>
          <a:lstStyle/>
          <a:p>
            <a:pPr lvl="0" algn="ctr" defTabSz="457200">
              <a:defRPr/>
            </a:pPr>
            <a:r>
              <a:rPr lang="vi-VN" sz="3200" i="1" dirty="0">
                <a:solidFill>
                  <a:srgbClr val="002060"/>
                </a:solidFill>
                <a:latin typeface="Times New Roman" panose="02020603050405020304" pitchFamily="18" charset="0"/>
                <a:cs typeface="Times New Roman" panose="02020603050405020304" pitchFamily="18" charset="0"/>
              </a:rPr>
              <a:t>Trả lời được các câu hỏi dự đoán, theo dõi</a:t>
            </a:r>
            <a:r>
              <a:rPr lang="en-US" sz="3200" i="1" dirty="0">
                <a:solidFill>
                  <a:srgbClr val="002060"/>
                </a:solidFill>
                <a:latin typeface="Times New Roman" panose="02020603050405020304" pitchFamily="18" charset="0"/>
                <a:cs typeface="Times New Roman" panose="02020603050405020304" pitchFamily="18" charset="0"/>
              </a:rPr>
              <a:t>.</a:t>
            </a:r>
            <a:endParaRPr kumimoji="1" lang="zh-CN" altLang="en-US" sz="3200" b="0" i="0" u="none" strike="noStrike" kern="1200" cap="none" spc="0" normalizeH="0" baseline="0" noProof="0" dirty="0">
              <a:ln>
                <a:noFill/>
              </a:ln>
              <a:solidFill>
                <a:srgbClr val="00206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2310716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par>
                                <p:cTn id="70" presetID="21" presetClass="entr" presetSubtype="1"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heel(1)">
                                      <p:cBhvr>
                                        <p:cTn id="7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707923" y="0"/>
            <a:ext cx="11484077" cy="4503174"/>
          </a:xfrm>
          <a:prstGeom prst="cloudCallout">
            <a:avLst>
              <a:gd name="adj1" fmla="val -53232"/>
              <a:gd name="adj2" fmla="val 49022"/>
            </a:avLst>
          </a:prstGeom>
          <a:ln w="19050"/>
        </p:spPr>
        <p:style>
          <a:lnRef idx="2">
            <a:schemeClr val="accent2"/>
          </a:lnRef>
          <a:fillRef idx="1">
            <a:schemeClr val="lt1"/>
          </a:fillRef>
          <a:effectRef idx="0">
            <a:schemeClr val="accent2"/>
          </a:effectRef>
          <a:fontRef idx="minor">
            <a:schemeClr val="dk1"/>
          </a:fontRef>
        </p:style>
        <p:txBody>
          <a:bodyPr rtlCol="0" anchor="ctr"/>
          <a:lstStyle/>
          <a:p>
            <a:pPr marR="30480">
              <a:spcAft>
                <a:spcPts val="1200"/>
              </a:spcAft>
            </a:pPr>
            <a:r>
              <a:rPr lang="en-US" sz="2800" b="1" i="1" dirty="0">
                <a:solidFill>
                  <a:srgbClr val="002060"/>
                </a:solidFill>
                <a:latin typeface="Times New Roman" panose="02020603050405020304" pitchFamily="18" charset="0"/>
                <a:ea typeface="Times New Roman" panose="02020603050405020304" pitchFamily="18" charset="0"/>
              </a:rPr>
              <a:t>+ Ai </a:t>
            </a:r>
            <a:r>
              <a:rPr lang="en-US" sz="2800" b="1" i="1" dirty="0" err="1">
                <a:solidFill>
                  <a:srgbClr val="002060"/>
                </a:solidFill>
                <a:latin typeface="Times New Roman" panose="02020603050405020304" pitchFamily="18" charset="0"/>
                <a:ea typeface="Times New Roman" panose="02020603050405020304" pitchFamily="18" charset="0"/>
              </a:rPr>
              <a:t>là</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tác</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giả</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của</a:t>
            </a:r>
            <a:r>
              <a:rPr lang="en-US" sz="2800" b="1" i="1" dirty="0">
                <a:solidFill>
                  <a:srgbClr val="002060"/>
                </a:solidFill>
                <a:latin typeface="Times New Roman" panose="02020603050405020304" pitchFamily="18" charset="0"/>
                <a:ea typeface="Times New Roman" panose="02020603050405020304" pitchFamily="18" charset="0"/>
              </a:rPr>
              <a:t> VB </a:t>
            </a:r>
            <a:r>
              <a:rPr lang="en-US" sz="2800" b="1" i="1" dirty="0" smtClean="0">
                <a:solidFill>
                  <a:srgbClr val="002060"/>
                </a:solidFill>
                <a:latin typeface="Times New Roman" panose="02020603050405020304" pitchFamily="18" charset="0"/>
                <a:ea typeface="Times New Roman" panose="02020603050405020304" pitchFamily="18" charset="0"/>
              </a:rPr>
              <a:t>“</a:t>
            </a:r>
            <a:r>
              <a:rPr lang="en-US" sz="2800" b="1" i="1" dirty="0" err="1" smtClean="0">
                <a:solidFill>
                  <a:srgbClr val="002060"/>
                </a:solidFill>
                <a:latin typeface="Times New Roman" panose="02020603050405020304" pitchFamily="18" charset="0"/>
                <a:ea typeface="Times New Roman" panose="02020603050405020304" pitchFamily="18" charset="0"/>
              </a:rPr>
              <a:t>Bàn</a:t>
            </a:r>
            <a:r>
              <a:rPr lang="en-US" sz="2800" b="1" i="1" dirty="0" smtClean="0">
                <a:solidFill>
                  <a:srgbClr val="002060"/>
                </a:solidFill>
                <a:latin typeface="Times New Roman" panose="02020603050405020304" pitchFamily="18" charset="0"/>
                <a:ea typeface="Times New Roman" panose="02020603050405020304" pitchFamily="18" charset="0"/>
              </a:rPr>
              <a:t> </a:t>
            </a:r>
            <a:r>
              <a:rPr lang="en-US" sz="2800" b="1" i="1" dirty="0" err="1" smtClean="0">
                <a:solidFill>
                  <a:srgbClr val="002060"/>
                </a:solidFill>
                <a:latin typeface="Times New Roman" panose="02020603050405020304" pitchFamily="18" charset="0"/>
                <a:ea typeface="Times New Roman" panose="02020603050405020304" pitchFamily="18" charset="0"/>
              </a:rPr>
              <a:t>về</a:t>
            </a:r>
            <a:r>
              <a:rPr lang="en-US" sz="2800" b="1" i="1" dirty="0" smtClean="0">
                <a:solidFill>
                  <a:srgbClr val="002060"/>
                </a:solidFill>
                <a:latin typeface="Times New Roman" panose="02020603050405020304" pitchFamily="18" charset="0"/>
                <a:ea typeface="Times New Roman" panose="02020603050405020304" pitchFamily="18" charset="0"/>
              </a:rPr>
              <a:t> </a:t>
            </a:r>
            <a:r>
              <a:rPr lang="en-US" sz="2800" b="1" i="1" dirty="0" err="1" smtClean="0">
                <a:solidFill>
                  <a:srgbClr val="002060"/>
                </a:solidFill>
                <a:latin typeface="Times New Roman" panose="02020603050405020304" pitchFamily="18" charset="0"/>
                <a:ea typeface="Times New Roman" panose="02020603050405020304" pitchFamily="18" charset="0"/>
              </a:rPr>
              <a:t>nhân</a:t>
            </a:r>
            <a:r>
              <a:rPr lang="en-US" sz="2800" b="1" i="1" dirty="0" smtClean="0">
                <a:solidFill>
                  <a:srgbClr val="002060"/>
                </a:solidFill>
                <a:latin typeface="Times New Roman" panose="02020603050405020304" pitchFamily="18" charset="0"/>
                <a:ea typeface="Times New Roman" panose="02020603050405020304" pitchFamily="18" charset="0"/>
              </a:rPr>
              <a:t> </a:t>
            </a:r>
            <a:r>
              <a:rPr lang="en-US" sz="2800" b="1" i="1" dirty="0" err="1" smtClean="0">
                <a:solidFill>
                  <a:srgbClr val="002060"/>
                </a:solidFill>
                <a:latin typeface="Times New Roman" panose="02020603050405020304" pitchFamily="18" charset="0"/>
                <a:ea typeface="Times New Roman" panose="02020603050405020304" pitchFamily="18" charset="0"/>
              </a:rPr>
              <a:t>vật</a:t>
            </a:r>
            <a:r>
              <a:rPr lang="en-US" sz="2800" b="1" i="1" dirty="0" smtClean="0">
                <a:solidFill>
                  <a:srgbClr val="002060"/>
                </a:solidFill>
                <a:latin typeface="Times New Roman" panose="02020603050405020304" pitchFamily="18" charset="0"/>
                <a:ea typeface="Times New Roman" panose="02020603050405020304" pitchFamily="18" charset="0"/>
              </a:rPr>
              <a:t> </a:t>
            </a:r>
            <a:r>
              <a:rPr lang="en-US" sz="2800" b="1" i="1" dirty="0" err="1" smtClean="0">
                <a:solidFill>
                  <a:srgbClr val="002060"/>
                </a:solidFill>
                <a:latin typeface="Times New Roman" panose="02020603050405020304" pitchFamily="18" charset="0"/>
                <a:ea typeface="Times New Roman" panose="02020603050405020304" pitchFamily="18" charset="0"/>
              </a:rPr>
              <a:t>Thánh</a:t>
            </a:r>
            <a:r>
              <a:rPr lang="en-US" sz="2800" b="1" i="1" dirty="0" smtClean="0">
                <a:solidFill>
                  <a:srgbClr val="002060"/>
                </a:solidFill>
                <a:latin typeface="Times New Roman" panose="02020603050405020304" pitchFamily="18" charset="0"/>
                <a:ea typeface="Times New Roman" panose="02020603050405020304" pitchFamily="18" charset="0"/>
              </a:rPr>
              <a:t> </a:t>
            </a:r>
            <a:r>
              <a:rPr lang="en-US" sz="2800" b="1" i="1" dirty="0" err="1" smtClean="0">
                <a:solidFill>
                  <a:srgbClr val="002060"/>
                </a:solidFill>
                <a:latin typeface="Times New Roman" panose="02020603050405020304" pitchFamily="18" charset="0"/>
                <a:ea typeface="Times New Roman" panose="02020603050405020304" pitchFamily="18" charset="0"/>
              </a:rPr>
              <a:t>Gióng</a:t>
            </a:r>
            <a:r>
              <a:rPr lang="en-US" sz="2800" b="1" i="1" dirty="0" smtClean="0">
                <a:solidFill>
                  <a:srgbClr val="002060"/>
                </a:solidFill>
                <a:latin typeface="Times New Roman" panose="02020603050405020304" pitchFamily="18" charset="0"/>
                <a:ea typeface="Times New Roman" panose="02020603050405020304" pitchFamily="18" charset="0"/>
              </a:rPr>
              <a:t>”? </a:t>
            </a:r>
            <a:r>
              <a:rPr lang="en-US" sz="2800" b="1" i="1" dirty="0">
                <a:solidFill>
                  <a:srgbClr val="002060"/>
                </a:solidFill>
                <a:latin typeface="Times New Roman" panose="02020603050405020304" pitchFamily="18" charset="0"/>
                <a:ea typeface="Times New Roman" panose="02020603050405020304" pitchFamily="18" charset="0"/>
              </a:rPr>
              <a:t>VB </a:t>
            </a:r>
            <a:r>
              <a:rPr lang="en-US" sz="2800" b="1" i="1" dirty="0" err="1">
                <a:solidFill>
                  <a:srgbClr val="002060"/>
                </a:solidFill>
                <a:latin typeface="Times New Roman" panose="02020603050405020304" pitchFamily="18" charset="0"/>
                <a:ea typeface="Times New Roman" panose="02020603050405020304" pitchFamily="18" charset="0"/>
              </a:rPr>
              <a:t>được</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trích</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từ</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đâu</a:t>
            </a:r>
            <a:r>
              <a:rPr lang="en-US" sz="2800" b="1" i="1" dirty="0">
                <a:solidFill>
                  <a:srgbClr val="002060"/>
                </a:solidFill>
                <a:latin typeface="Times New Roman" panose="02020603050405020304" pitchFamily="18" charset="0"/>
                <a:ea typeface="Times New Roman" panose="02020603050405020304" pitchFamily="18" charset="0"/>
              </a:rPr>
              <a:t>?</a:t>
            </a:r>
            <a:endParaRPr lang="en-US" sz="2400" b="1" dirty="0">
              <a:solidFill>
                <a:srgbClr val="002060"/>
              </a:solidFill>
              <a:latin typeface="Times New Roman" panose="02020603050405020304" pitchFamily="18" charset="0"/>
              <a:ea typeface="Times New Roman" panose="02020603050405020304" pitchFamily="18" charset="0"/>
            </a:endParaRPr>
          </a:p>
          <a:p>
            <a:pPr>
              <a:spcAft>
                <a:spcPts val="0"/>
              </a:spcAft>
            </a:pP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Nêu</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phương</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thức</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biểu</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đạt</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chính</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được</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sử</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dụng</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trong</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đoạn</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văn</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bản</a:t>
            </a:r>
            <a:r>
              <a:rPr lang="en-US" sz="2800" b="1" i="1" dirty="0">
                <a:solidFill>
                  <a:srgbClr val="002060"/>
                </a:solidFill>
                <a:latin typeface="Times New Roman" panose="02020603050405020304" pitchFamily="18" charset="0"/>
                <a:ea typeface="Times New Roman" panose="02020603050405020304" pitchFamily="18" charset="0"/>
              </a:rPr>
              <a:t>.</a:t>
            </a:r>
            <a:endParaRPr lang="en-US" sz="2400" b="1" dirty="0">
              <a:solidFill>
                <a:srgbClr val="002060"/>
              </a:solidFill>
              <a:latin typeface="Times New Roman" panose="02020603050405020304" pitchFamily="18" charset="0"/>
              <a:ea typeface="Times New Roman" panose="02020603050405020304" pitchFamily="18" charset="0"/>
            </a:endParaRPr>
          </a:p>
          <a:p>
            <a:pPr>
              <a:spcAft>
                <a:spcPts val="0"/>
              </a:spcAft>
            </a:pP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Văn</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bản</a:t>
            </a:r>
            <a:r>
              <a:rPr lang="en-US" sz="2800" b="1" i="1" dirty="0">
                <a:solidFill>
                  <a:srgbClr val="002060"/>
                </a:solidFill>
                <a:latin typeface="Times New Roman" panose="02020603050405020304" pitchFamily="18" charset="0"/>
                <a:ea typeface="Times New Roman" panose="02020603050405020304" pitchFamily="18" charset="0"/>
              </a:rPr>
              <a:t> chia </a:t>
            </a:r>
            <a:r>
              <a:rPr lang="en-US" sz="2800" b="1" i="1" dirty="0" err="1">
                <a:solidFill>
                  <a:srgbClr val="002060"/>
                </a:solidFill>
                <a:latin typeface="Times New Roman" panose="02020603050405020304" pitchFamily="18" charset="0"/>
                <a:ea typeface="Times New Roman" panose="02020603050405020304" pitchFamily="18" charset="0"/>
              </a:rPr>
              <a:t>làm</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mấy</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phần</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Nêu</a:t>
            </a:r>
            <a:r>
              <a:rPr lang="en-US" sz="2800" b="1" i="1" dirty="0">
                <a:solidFill>
                  <a:srgbClr val="002060"/>
                </a:solidFill>
                <a:latin typeface="Times New Roman" panose="02020603050405020304" pitchFamily="18" charset="0"/>
                <a:ea typeface="Times New Roman" panose="02020603050405020304" pitchFamily="18" charset="0"/>
              </a:rPr>
              <a:t> ý </a:t>
            </a:r>
            <a:r>
              <a:rPr lang="en-US" sz="2800" b="1" i="1" dirty="0" err="1">
                <a:solidFill>
                  <a:srgbClr val="002060"/>
                </a:solidFill>
                <a:latin typeface="Times New Roman" panose="02020603050405020304" pitchFamily="18" charset="0"/>
                <a:ea typeface="Times New Roman" panose="02020603050405020304" pitchFamily="18" charset="0"/>
              </a:rPr>
              <a:t>chính</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của</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từng</a:t>
            </a: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Times New Roman" panose="02020603050405020304" pitchFamily="18" charset="0"/>
              </a:rPr>
              <a:t>phần</a:t>
            </a:r>
            <a:r>
              <a:rPr lang="en-US" sz="2800" b="1" i="1" dirty="0">
                <a:solidFill>
                  <a:srgbClr val="002060"/>
                </a:solidFill>
                <a:latin typeface="Times New Roman" panose="02020603050405020304" pitchFamily="18" charset="0"/>
                <a:ea typeface="Times New Roman" panose="02020603050405020304" pitchFamily="18" charset="0"/>
              </a:rPr>
              <a:t>.</a:t>
            </a:r>
            <a:endParaRPr lang="en-US" sz="2400" b="1" dirty="0">
              <a:solidFill>
                <a:srgbClr val="002060"/>
              </a:solidFill>
              <a:latin typeface="Times New Roman" panose="02020603050405020304" pitchFamily="18" charset="0"/>
              <a:ea typeface="Times New Roman" panose="02020603050405020304" pitchFamily="18" charset="0"/>
            </a:endParaRPr>
          </a:p>
          <a:p>
            <a:pPr>
              <a:spcAft>
                <a:spcPts val="0"/>
              </a:spcAft>
            </a:pPr>
            <a:r>
              <a:rPr lang="en-US" sz="2800" b="1" i="1" dirty="0">
                <a:solidFill>
                  <a:srgbClr val="002060"/>
                </a:solidFill>
                <a:latin typeface="Times New Roman" panose="02020603050405020304" pitchFamily="18" charset="0"/>
                <a:ea typeface="Times New Roman" panose="02020603050405020304" pitchFamily="18" charset="0"/>
              </a:rPr>
              <a:t>+ </a:t>
            </a:r>
            <a:r>
              <a:rPr lang="en-US" sz="28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vấn</a:t>
            </a:r>
            <a:r>
              <a:rPr lang="en-U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b="1" i="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solidFill>
                <a:srgbClr val="002060"/>
              </a:solidFill>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9632569" y="4775203"/>
            <a:ext cx="2700108" cy="1852747"/>
          </a:xfrm>
          <a:prstGeom prst="rect">
            <a:avLst/>
          </a:prstGeom>
        </p:spPr>
      </p:pic>
      <p:pic>
        <p:nvPicPr>
          <p:cNvPr id="7"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3">
            <a:clrChange>
              <a:clrFrom>
                <a:srgbClr val="FFFFFF"/>
              </a:clrFrom>
              <a:clrTo>
                <a:srgbClr val="FFFFFF">
                  <a:alpha val="0"/>
                </a:srgbClr>
              </a:clrTo>
            </a:clrChange>
          </a:blip>
          <a:srcRect b="31009"/>
          <a:stretch/>
        </p:blipFill>
        <p:spPr>
          <a:xfrm>
            <a:off x="-233679" y="3825300"/>
            <a:ext cx="6768459" cy="3032700"/>
          </a:xfrm>
          <a:prstGeom prst="rect">
            <a:avLst/>
          </a:prstGeom>
        </p:spPr>
      </p:pic>
    </p:spTree>
    <p:extLst>
      <p:ext uri="{BB962C8B-B14F-4D97-AF65-F5344CB8AC3E}">
        <p14:creationId xmlns:p14="http://schemas.microsoft.com/office/powerpoint/2010/main" val="2046416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194349" y="354631"/>
            <a:ext cx="4854775" cy="5865194"/>
          </a:xfrm>
          <a:prstGeom prst="rect">
            <a:avLst/>
          </a:prstGeom>
        </p:spPr>
      </p:pic>
      <p:sp>
        <p:nvSpPr>
          <p:cNvPr id="9" name="Rectangle 8"/>
          <p:cNvSpPr/>
          <p:nvPr/>
        </p:nvSpPr>
        <p:spPr>
          <a:xfrm>
            <a:off x="412750" y="349388"/>
            <a:ext cx="1872564" cy="523220"/>
          </a:xfrm>
          <a:prstGeom prst="rect">
            <a:avLst/>
          </a:prstGeom>
        </p:spPr>
        <p:txBody>
          <a:bodyPr wrap="none">
            <a:spAutoFit/>
          </a:bodyPr>
          <a:lstStyle/>
          <a:p>
            <a:r>
              <a:rPr lang="en-US" sz="2800" b="1" dirty="0" smtClean="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Tác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giả</a:t>
            </a:r>
            <a:r>
              <a:rPr lang="en-US" sz="2800" b="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12" name="Hexagon 11"/>
          <p:cNvSpPr/>
          <p:nvPr/>
        </p:nvSpPr>
        <p:spPr>
          <a:xfrm>
            <a:off x="2027600" y="872608"/>
            <a:ext cx="3982256" cy="827363"/>
          </a:xfrm>
          <a:prstGeom prst="hexagon">
            <a:avLst>
              <a:gd name="adj" fmla="val 22196"/>
              <a:gd name="vf" fmla="val 11547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Times New Roman" panose="02020603050405020304" pitchFamily="18" charset="0"/>
                <a:ea typeface="Times New Roman" panose="02020603050405020304" pitchFamily="18" charset="0"/>
              </a:rPr>
              <a:t>Hoàng</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Tiến</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Tựu</a:t>
            </a:r>
            <a:r>
              <a:rPr lang="en-US" sz="2800" dirty="0">
                <a:solidFill>
                  <a:srgbClr val="C00000"/>
                </a:solidFill>
                <a:latin typeface="Times New Roman" panose="02020603050405020304" pitchFamily="18" charset="0"/>
                <a:ea typeface="Times New Roman" panose="02020603050405020304" pitchFamily="18" charset="0"/>
              </a:rPr>
              <a:t> (1933 - 1998)</a:t>
            </a:r>
            <a:endParaRPr lang="en-US" sz="2800" dirty="0">
              <a:solidFill>
                <a:srgbClr val="C00000"/>
              </a:solidFill>
            </a:endParaRPr>
          </a:p>
        </p:txBody>
      </p:sp>
      <p:sp>
        <p:nvSpPr>
          <p:cNvPr id="17" name="Rounded Rectangle 16"/>
          <p:cNvSpPr/>
          <p:nvPr/>
        </p:nvSpPr>
        <p:spPr>
          <a:xfrm>
            <a:off x="1859575" y="1971584"/>
            <a:ext cx="4203291" cy="929148"/>
          </a:xfrm>
          <a:prstGeom prst="roundRect">
            <a:avLst>
              <a:gd name="adj" fmla="val 5000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Quê quán</a:t>
            </a:r>
            <a:r>
              <a:rPr lang="vi-VN" sz="2800" dirty="0">
                <a:solidFill>
                  <a:srgbClr val="C00000"/>
                </a:solidFill>
                <a:latin typeface="Times New Roman" panose="02020603050405020304" pitchFamily="18" charset="0"/>
                <a:ea typeface="Times New Roman" panose="02020603050405020304" pitchFamily="18" charset="0"/>
              </a:rPr>
              <a:t>: Thanh Hóa.</a:t>
            </a:r>
            <a:endParaRPr lang="en-US" sz="2800" dirty="0">
              <a:solidFill>
                <a:srgbClr val="C00000"/>
              </a:solidFill>
              <a:effectLst/>
              <a:latin typeface="Times New Roman" panose="02020603050405020304" pitchFamily="18" charset="0"/>
              <a:ea typeface="Times New Roman" panose="02020603050405020304" pitchFamily="18" charset="0"/>
            </a:endParaRPr>
          </a:p>
        </p:txBody>
      </p:sp>
      <p:sp>
        <p:nvSpPr>
          <p:cNvPr id="18" name="Left-Right Arrow 17"/>
          <p:cNvSpPr/>
          <p:nvPr/>
        </p:nvSpPr>
        <p:spPr>
          <a:xfrm>
            <a:off x="1092967" y="3003440"/>
            <a:ext cx="5638031" cy="1284505"/>
          </a:xfrm>
          <a:prstGeom prst="leftRightArrow">
            <a:avLst>
              <a:gd name="adj1" fmla="val 76668"/>
              <a:gd name="adj2" fmla="val 0"/>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vi-VN"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Vị trí</a:t>
            </a:r>
            <a:r>
              <a:rPr lang="vi-VN" sz="2800" dirty="0">
                <a:solidFill>
                  <a:srgbClr val="C00000"/>
                </a:solidFill>
                <a:latin typeface="Times New Roman" panose="02020603050405020304" pitchFamily="18" charset="0"/>
                <a:ea typeface="Times New Roman" panose="02020603050405020304" pitchFamily="18" charset="0"/>
              </a:rPr>
              <a:t>: Là nhà nghiên cứu hàng đầu về chuyên ngành Văn học dân gian.</a:t>
            </a:r>
            <a:endParaRPr lang="en-US" sz="28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294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8385" y="169484"/>
            <a:ext cx="7773629" cy="954107"/>
          </a:xfrm>
          <a:prstGeom prst="rect">
            <a:avLst/>
          </a:prstGeom>
        </p:spPr>
        <p:txBody>
          <a:bodyPr wrap="square">
            <a:spAutoFit/>
          </a:bodyPr>
          <a:lstStyle/>
          <a:p>
            <a:pPr>
              <a:spcAft>
                <a:spcPts val="1200"/>
              </a:spcAft>
            </a:pPr>
            <a:r>
              <a:rPr lang="en-US"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Xuất </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xứ</a:t>
            </a:r>
            <a:r>
              <a:rPr lang="vi-VN" sz="2800" dirty="0">
                <a:solidFill>
                  <a:srgbClr val="002060"/>
                </a:solidFill>
                <a:latin typeface="Times New Roman" panose="02020603050405020304" pitchFamily="18" charset="0"/>
                <a:ea typeface="Times New Roman" panose="02020603050405020304" pitchFamily="18" charset="0"/>
              </a:rPr>
              <a:t>: Trích </a:t>
            </a:r>
            <a:r>
              <a:rPr lang="vi-VN"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Bình giảng </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i="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ea typeface="Times New Roman" panose="02020603050405020304" pitchFamily="18" charset="0"/>
              </a:rPr>
              <a:t> (NXB Giáo dục 2003).</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83705" y="1142761"/>
            <a:ext cx="7950645" cy="954107"/>
          </a:xfrm>
          <a:prstGeom prst="rect">
            <a:avLst/>
          </a:prstGeom>
        </p:spPr>
        <p:txBody>
          <a:bodyPr wrap="square">
            <a:spAutoFit/>
          </a:bodyPr>
          <a:lstStyle/>
          <a:p>
            <a:pPr>
              <a:spcAft>
                <a:spcPts val="1200"/>
              </a:spcAft>
            </a:pPr>
            <a:r>
              <a:rPr lang="en-US" sz="2800" b="1" dirty="0" smtClean="0">
                <a:solidFill>
                  <a:srgbClr val="002060"/>
                </a:solidFill>
                <a:latin typeface="Times New Roman" panose="02020603050405020304" pitchFamily="18" charset="0"/>
                <a:ea typeface="Times New Roman" panose="02020603050405020304" pitchFamily="18" charset="0"/>
              </a:rPr>
              <a:t>- </a:t>
            </a:r>
            <a:r>
              <a:rPr lang="vi-VN"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Phương </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thức biểu đạt</a:t>
            </a:r>
            <a:r>
              <a:rPr lang="vi-VN" sz="2800" dirty="0">
                <a:solidFill>
                  <a:srgbClr val="002060"/>
                </a:solidFill>
                <a:latin typeface="Times New Roman" panose="02020603050405020304" pitchFamily="18" charset="0"/>
                <a:ea typeface="Times New Roman" panose="02020603050405020304" pitchFamily="18" charset="0"/>
              </a:rPr>
              <a:t>: Nghị luận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văn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bản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nghị</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luận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văn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học</a:t>
            </a:r>
            <a:r>
              <a:rPr lang="en-US" sz="2800" dirty="0" smtClean="0">
                <a:solidFill>
                  <a:srgbClr val="002060"/>
                </a:solidFill>
                <a:latin typeface="Times New Roman" panose="02020603050405020304" pitchFamily="18" charset="0"/>
                <a:ea typeface="Times New Roman" panose="02020603050405020304" pitchFamily="18" charset="0"/>
              </a:rPr>
              <a:t>)</a:t>
            </a:r>
            <a:endParaRPr lang="en-US" sz="2800" dirty="0">
              <a:solidFill>
                <a:srgbClr val="002060"/>
              </a:solidFill>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8228028" y="119536"/>
            <a:ext cx="3963972" cy="20081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218354" y="2096868"/>
            <a:ext cx="2666114" cy="523220"/>
          </a:xfrm>
          <a:prstGeom prst="rect">
            <a:avLst/>
          </a:prstGeom>
        </p:spPr>
        <p:txBody>
          <a:bodyPr wrap="none">
            <a:spAutoFit/>
          </a:bodyPr>
          <a:lstStyle/>
          <a:p>
            <a:pPr>
              <a:spcAft>
                <a:spcPts val="1200"/>
              </a:spcAft>
            </a:pPr>
            <a:r>
              <a:rPr lang="en-US" sz="2800" b="1" dirty="0" smtClean="0">
                <a:solidFill>
                  <a:srgbClr val="002060"/>
                </a:solidFill>
                <a:latin typeface="Times New Roman" panose="02020603050405020304" pitchFamily="18" charset="0"/>
                <a:ea typeface="Times New Roman" panose="02020603050405020304" pitchFamily="18" charset="0"/>
              </a:rPr>
              <a:t>- </a:t>
            </a:r>
            <a:r>
              <a:rPr lang="vi-VN" sz="28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Bố </a:t>
            </a:r>
            <a:r>
              <a:rPr lang="vi-VN"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cục</a:t>
            </a:r>
            <a:r>
              <a:rPr lang="vi-VN" sz="2800" dirty="0">
                <a:solidFill>
                  <a:srgbClr val="002060"/>
                </a:solidFill>
                <a:latin typeface="Times New Roman" panose="02020603050405020304" pitchFamily="18" charset="0"/>
                <a:ea typeface="Times New Roman" panose="02020603050405020304" pitchFamily="18" charset="0"/>
              </a:rPr>
              <a:t>: 3 phần </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20" name="Freeform 19"/>
          <p:cNvSpPr/>
          <p:nvPr/>
        </p:nvSpPr>
        <p:spPr>
          <a:xfrm>
            <a:off x="0" y="2894983"/>
            <a:ext cx="4434133" cy="2505947"/>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p:spPr>
        <p:style>
          <a:lnRef idx="1">
            <a:schemeClr val="accent4"/>
          </a:lnRef>
          <a:fillRef idx="2">
            <a:schemeClr val="accent4"/>
          </a:fillRef>
          <a:effectRef idx="1">
            <a:schemeClr val="accent4"/>
          </a:effectRef>
          <a:fontRef idx="minor">
            <a:schemeClr val="dk1"/>
          </a:fontRef>
        </p:style>
        <p:txBody>
          <a:bodyPr spcFirstLastPara="0" vert="horz" wrap="square" lIns="636238" tIns="18669" rIns="598900" bIns="18669" numCol="1" spcCol="1270" anchor="ctr" anchorCtr="0">
            <a:noAutofit/>
          </a:bodyPr>
          <a:lstStyle/>
          <a:p>
            <a:pPr lvl="0" algn="ctr" defTabSz="622300">
              <a:lnSpc>
                <a:spcPct val="90000"/>
              </a:lnSpc>
              <a:spcBef>
                <a:spcPct val="0"/>
              </a:spcBef>
              <a:spcAft>
                <a:spcPct val="35000"/>
              </a:spcAft>
            </a:pPr>
            <a:r>
              <a:rPr lang="en-US" sz="2800" b="1" kern="1200" dirty="0" err="1" smtClean="0">
                <a:solidFill>
                  <a:srgbClr val="002060"/>
                </a:solidFill>
                <a:latin typeface="Times New Roman" panose="02020603050405020304" pitchFamily="18" charset="0"/>
                <a:cs typeface="Times New Roman" panose="02020603050405020304" pitchFamily="18" charset="0"/>
              </a:rPr>
              <a:t>Phần</a:t>
            </a:r>
            <a:r>
              <a:rPr lang="en-US" sz="2800" b="1" kern="1200" dirty="0" smtClean="0">
                <a:solidFill>
                  <a:srgbClr val="002060"/>
                </a:solidFill>
                <a:latin typeface="Times New Roman" panose="02020603050405020304" pitchFamily="18" charset="0"/>
                <a:cs typeface="Times New Roman" panose="02020603050405020304" pitchFamily="18" charset="0"/>
              </a:rPr>
              <a:t> 1</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Đoạn</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văn</a:t>
            </a:r>
            <a:r>
              <a:rPr lang="en-US" sz="2800" kern="1200" dirty="0" smtClean="0">
                <a:solidFill>
                  <a:srgbClr val="002060"/>
                </a:solidFill>
                <a:latin typeface="Times New Roman" panose="02020603050405020304" pitchFamily="18" charset="0"/>
                <a:cs typeface="Times New Roman" panose="02020603050405020304" pitchFamily="18" charset="0"/>
              </a:rPr>
              <a:t> 1: </a:t>
            </a:r>
            <a:r>
              <a:rPr lang="en-US" sz="2800" kern="1200" dirty="0" err="1" smtClean="0">
                <a:solidFill>
                  <a:srgbClr val="002060"/>
                </a:solidFill>
                <a:latin typeface="Times New Roman" panose="02020603050405020304" pitchFamily="18" charset="0"/>
                <a:cs typeface="Times New Roman" panose="02020603050405020304" pitchFamily="18" charset="0"/>
              </a:rPr>
              <a:t>Nêu</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khái</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quát</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vấn</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đề</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nghị</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luận</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Vẻ</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đẹp</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của</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nhân</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vật</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Thánh</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Gióng</a:t>
            </a:r>
            <a:r>
              <a:rPr lang="en-US" sz="2800" kern="1200" dirty="0" smtClean="0">
                <a:solidFill>
                  <a:srgbClr val="002060"/>
                </a:solidFill>
                <a:latin typeface="Times New Roman" panose="02020603050405020304" pitchFamily="18" charset="0"/>
                <a:cs typeface="Times New Roman" panose="02020603050405020304" pitchFamily="18" charset="0"/>
              </a:rPr>
              <a:t>.</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21" name="Freeform 20"/>
          <p:cNvSpPr/>
          <p:nvPr/>
        </p:nvSpPr>
        <p:spPr>
          <a:xfrm>
            <a:off x="3778921" y="2903889"/>
            <a:ext cx="4434133" cy="2505947"/>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636238" tIns="18669" rIns="598900" bIns="18669" numCol="1" spcCol="1270" anchor="ctr" anchorCtr="0">
            <a:noAutofit/>
          </a:bodyPr>
          <a:lstStyle/>
          <a:p>
            <a:pPr lvl="0" algn="ctr" defTabSz="622300">
              <a:lnSpc>
                <a:spcPct val="90000"/>
              </a:lnSpc>
              <a:spcBef>
                <a:spcPct val="0"/>
              </a:spcBef>
              <a:spcAft>
                <a:spcPct val="35000"/>
              </a:spcAft>
            </a:pPr>
            <a:r>
              <a:rPr lang="en-US" sz="2800" b="1" kern="1200" dirty="0" err="1" smtClean="0">
                <a:solidFill>
                  <a:srgbClr val="002060"/>
                </a:solidFill>
                <a:latin typeface="Times New Roman" panose="02020603050405020304" pitchFamily="18" charset="0"/>
                <a:cs typeface="Times New Roman" panose="02020603050405020304" pitchFamily="18" charset="0"/>
              </a:rPr>
              <a:t>Phần</a:t>
            </a:r>
            <a:r>
              <a:rPr lang="en-US" sz="2800" b="1" kern="1200" dirty="0" smtClean="0">
                <a:solidFill>
                  <a:srgbClr val="002060"/>
                </a:solidFill>
                <a:latin typeface="Times New Roman" panose="02020603050405020304" pitchFamily="18" charset="0"/>
                <a:cs typeface="Times New Roman" panose="02020603050405020304" pitchFamily="18" charset="0"/>
              </a:rPr>
              <a:t> 2</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Từ</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i="1" kern="1200" dirty="0" smtClean="0">
                <a:solidFill>
                  <a:srgbClr val="002060"/>
                </a:solidFill>
                <a:latin typeface="Times New Roman" panose="02020603050405020304" pitchFamily="18" charset="0"/>
                <a:cs typeface="Times New Roman" panose="02020603050405020304" pitchFamily="18" charset="0"/>
              </a:rPr>
              <a:t>“</a:t>
            </a:r>
            <a:r>
              <a:rPr lang="en-US" sz="2800" i="1" kern="1200" dirty="0" err="1" smtClean="0">
                <a:solidFill>
                  <a:srgbClr val="002060"/>
                </a:solidFill>
                <a:latin typeface="Times New Roman" panose="02020603050405020304" pitchFamily="18" charset="0"/>
                <a:cs typeface="Times New Roman" panose="02020603050405020304" pitchFamily="18" charset="0"/>
              </a:rPr>
              <a:t>Trước</a:t>
            </a:r>
            <a:r>
              <a:rPr lang="en-US" sz="2800" i="1" kern="1200" dirty="0" smtClean="0">
                <a:solidFill>
                  <a:srgbClr val="002060"/>
                </a:solidFill>
                <a:latin typeface="Times New Roman" panose="02020603050405020304" pitchFamily="18" charset="0"/>
                <a:cs typeface="Times New Roman" panose="02020603050405020304" pitchFamily="18" charset="0"/>
              </a:rPr>
              <a:t> </a:t>
            </a:r>
            <a:r>
              <a:rPr lang="en-US" sz="2800" i="1" kern="1200" dirty="0" err="1" smtClean="0">
                <a:solidFill>
                  <a:srgbClr val="002060"/>
                </a:solidFill>
                <a:latin typeface="Times New Roman" panose="02020603050405020304" pitchFamily="18" charset="0"/>
                <a:cs typeface="Times New Roman" panose="02020603050405020304" pitchFamily="18" charset="0"/>
              </a:rPr>
              <a:t>hết</a:t>
            </a:r>
            <a:r>
              <a:rPr lang="en-US" sz="2800" i="1" kern="1200" dirty="0" smtClean="0">
                <a:solidFill>
                  <a:srgbClr val="002060"/>
                </a:solidFill>
                <a:latin typeface="Times New Roman" panose="02020603050405020304" pitchFamily="18" charset="0"/>
                <a:cs typeface="Times New Roman" panose="02020603050405020304" pitchFamily="18" charset="0"/>
              </a:rPr>
              <a:t>,..” </a:t>
            </a:r>
            <a:r>
              <a:rPr lang="en-US" sz="2800" i="1" kern="1200" dirty="0" err="1" smtClean="0">
                <a:solidFill>
                  <a:srgbClr val="002060"/>
                </a:solidFill>
                <a:latin typeface="Times New Roman" panose="02020603050405020304" pitchFamily="18" charset="0"/>
                <a:cs typeface="Times New Roman" panose="02020603050405020304" pitchFamily="18" charset="0"/>
              </a:rPr>
              <a:t>đến</a:t>
            </a:r>
            <a:r>
              <a:rPr lang="en-US" sz="2800" i="1" kern="1200" dirty="0" smtClean="0">
                <a:solidFill>
                  <a:srgbClr val="002060"/>
                </a:solidFill>
                <a:latin typeface="Times New Roman" panose="02020603050405020304" pitchFamily="18" charset="0"/>
                <a:cs typeface="Times New Roman" panose="02020603050405020304" pitchFamily="18" charset="0"/>
              </a:rPr>
              <a:t> “</a:t>
            </a:r>
            <a:r>
              <a:rPr lang="en-US" sz="2800" i="1" kern="1200" dirty="0" err="1" smtClean="0">
                <a:solidFill>
                  <a:srgbClr val="002060"/>
                </a:solidFill>
                <a:latin typeface="Times New Roman" panose="02020603050405020304" pitchFamily="18" charset="0"/>
                <a:cs typeface="Times New Roman" panose="02020603050405020304" pitchFamily="18" charset="0"/>
              </a:rPr>
              <a:t>và</a:t>
            </a:r>
            <a:r>
              <a:rPr lang="en-US" sz="2800" i="1" kern="1200" dirty="0" smtClean="0">
                <a:solidFill>
                  <a:srgbClr val="002060"/>
                </a:solidFill>
                <a:latin typeface="Times New Roman" panose="02020603050405020304" pitchFamily="18" charset="0"/>
                <a:cs typeface="Times New Roman" panose="02020603050405020304" pitchFamily="18" charset="0"/>
              </a:rPr>
              <a:t> </a:t>
            </a:r>
            <a:r>
              <a:rPr lang="en-US" sz="2800" i="1" kern="1200" dirty="0" err="1" smtClean="0">
                <a:solidFill>
                  <a:srgbClr val="002060"/>
                </a:solidFill>
                <a:latin typeface="Times New Roman" panose="02020603050405020304" pitchFamily="18" charset="0"/>
                <a:cs typeface="Times New Roman" panose="02020603050405020304" pitchFamily="18" charset="0"/>
              </a:rPr>
              <a:t>làm</a:t>
            </a:r>
            <a:r>
              <a:rPr lang="en-US" sz="2800" i="1" kern="1200" dirty="0" smtClean="0">
                <a:solidFill>
                  <a:srgbClr val="002060"/>
                </a:solidFill>
                <a:latin typeface="Times New Roman" panose="02020603050405020304" pitchFamily="18" charset="0"/>
                <a:cs typeface="Times New Roman" panose="02020603050405020304" pitchFamily="18" charset="0"/>
              </a:rPr>
              <a:t> </a:t>
            </a:r>
            <a:r>
              <a:rPr lang="en-US" sz="2800" i="1" kern="1200" dirty="0" err="1" smtClean="0">
                <a:solidFill>
                  <a:srgbClr val="002060"/>
                </a:solidFill>
                <a:latin typeface="Times New Roman" panose="02020603050405020304" pitchFamily="18" charset="0"/>
                <a:cs typeface="Times New Roman" panose="02020603050405020304" pitchFamily="18" charset="0"/>
              </a:rPr>
              <a:t>nên</a:t>
            </a:r>
            <a:r>
              <a:rPr lang="en-US" sz="2800" i="1" kern="1200" dirty="0" smtClean="0">
                <a:solidFill>
                  <a:srgbClr val="002060"/>
                </a:solidFill>
                <a:latin typeface="Times New Roman" panose="02020603050405020304" pitchFamily="18" charset="0"/>
                <a:cs typeface="Times New Roman" panose="02020603050405020304" pitchFamily="18" charset="0"/>
              </a:rPr>
              <a:t> </a:t>
            </a:r>
            <a:r>
              <a:rPr lang="en-US" sz="2800" i="1" kern="1200" dirty="0" err="1" smtClean="0">
                <a:solidFill>
                  <a:srgbClr val="002060"/>
                </a:solidFill>
                <a:latin typeface="Times New Roman" panose="02020603050405020304" pitchFamily="18" charset="0"/>
                <a:cs typeface="Times New Roman" panose="02020603050405020304" pitchFamily="18" charset="0"/>
              </a:rPr>
              <a:t>Thánh</a:t>
            </a:r>
            <a:r>
              <a:rPr lang="en-US" sz="2800" i="1" kern="1200" dirty="0" smtClean="0">
                <a:solidFill>
                  <a:srgbClr val="002060"/>
                </a:solidFill>
                <a:latin typeface="Times New Roman" panose="02020603050405020304" pitchFamily="18" charset="0"/>
                <a:cs typeface="Times New Roman" panose="02020603050405020304" pitchFamily="18" charset="0"/>
              </a:rPr>
              <a:t> </a:t>
            </a:r>
            <a:r>
              <a:rPr lang="en-US" sz="2800" i="1" kern="1200" dirty="0" err="1" smtClean="0">
                <a:solidFill>
                  <a:srgbClr val="002060"/>
                </a:solidFill>
                <a:latin typeface="Times New Roman" panose="02020603050405020304" pitchFamily="18" charset="0"/>
                <a:cs typeface="Times New Roman" panose="02020603050405020304" pitchFamily="18" charset="0"/>
              </a:rPr>
              <a:t>Gióng</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Bàn</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luận</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về</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vẻ</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đẹp</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của</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nhân</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vật</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Thánh</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Gióng</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23" name="Freeform 22"/>
          <p:cNvSpPr/>
          <p:nvPr/>
        </p:nvSpPr>
        <p:spPr>
          <a:xfrm>
            <a:off x="7557842" y="2894982"/>
            <a:ext cx="4434133" cy="2505947"/>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solidFill>
            <a:srgbClr val="00CC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636238" tIns="18669" rIns="598900" bIns="18669" numCol="1" spcCol="1270" anchor="ctr" anchorCtr="0">
            <a:noAutofit/>
          </a:bodyPr>
          <a:lstStyle/>
          <a:p>
            <a:pPr lvl="0" algn="ctr" defTabSz="622300">
              <a:lnSpc>
                <a:spcPct val="90000"/>
              </a:lnSpc>
              <a:spcBef>
                <a:spcPct val="0"/>
              </a:spcBef>
              <a:spcAft>
                <a:spcPct val="35000"/>
              </a:spcAft>
            </a:pPr>
            <a:r>
              <a:rPr lang="en-US" sz="2800" b="1" kern="1200" dirty="0" err="1" smtClean="0">
                <a:solidFill>
                  <a:srgbClr val="002060"/>
                </a:solidFill>
                <a:latin typeface="Times New Roman" panose="02020603050405020304" pitchFamily="18" charset="0"/>
                <a:cs typeface="Times New Roman" panose="02020603050405020304" pitchFamily="18" charset="0"/>
              </a:rPr>
              <a:t>Phần</a:t>
            </a:r>
            <a:r>
              <a:rPr lang="en-US" sz="2800" b="1" kern="1200" dirty="0" smtClean="0">
                <a:solidFill>
                  <a:srgbClr val="002060"/>
                </a:solidFill>
                <a:latin typeface="Times New Roman" panose="02020603050405020304" pitchFamily="18" charset="0"/>
                <a:cs typeface="Times New Roman" panose="02020603050405020304" pitchFamily="18" charset="0"/>
              </a:rPr>
              <a:t> 3</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Đoạn</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văn</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cuối</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Kết</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thúc</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vấn</a:t>
            </a:r>
            <a:r>
              <a:rPr lang="en-US" sz="2800" kern="1200" dirty="0" smtClean="0">
                <a:solidFill>
                  <a:srgbClr val="002060"/>
                </a:solidFill>
                <a:latin typeface="Times New Roman" panose="02020603050405020304" pitchFamily="18" charset="0"/>
                <a:cs typeface="Times New Roman" panose="02020603050405020304" pitchFamily="18" charset="0"/>
              </a:rPr>
              <a:t> </a:t>
            </a:r>
            <a:r>
              <a:rPr lang="en-US" sz="2800" kern="1200" dirty="0" err="1" smtClean="0">
                <a:solidFill>
                  <a:srgbClr val="002060"/>
                </a:solidFill>
                <a:latin typeface="Times New Roman" panose="02020603050405020304" pitchFamily="18" charset="0"/>
                <a:cs typeface="Times New Roman" panose="02020603050405020304" pitchFamily="18" charset="0"/>
              </a:rPr>
              <a:t>đề</a:t>
            </a:r>
            <a:r>
              <a:rPr lang="en-US" sz="2800" kern="1200" dirty="0" smtClean="0">
                <a:solidFill>
                  <a:srgbClr val="002060"/>
                </a:solidFill>
                <a:latin typeface="Times New Roman" panose="02020603050405020304" pitchFamily="18" charset="0"/>
                <a:cs typeface="Times New Roman" panose="02020603050405020304" pitchFamily="18" charset="0"/>
              </a:rPr>
              <a:t>.</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88384" y="5875879"/>
            <a:ext cx="11903616" cy="954107"/>
          </a:xfrm>
          <a:prstGeom prst="rect">
            <a:avLst/>
          </a:prstGeom>
        </p:spPr>
        <p:txBody>
          <a:bodyPr wrap="square">
            <a:spAutoFit/>
          </a:bodyPr>
          <a:lstStyle/>
          <a:p>
            <a:pPr>
              <a:spcAft>
                <a:spcPts val="1200"/>
              </a:spcAft>
            </a:pPr>
            <a:r>
              <a:rPr lang="en-US" sz="2800" b="1" dirty="0" smtClean="0">
                <a:solidFill>
                  <a:srgbClr val="002060"/>
                </a:solidFill>
                <a:latin typeface="Times New Roman" panose="02020603050405020304" pitchFamily="18" charset="0"/>
                <a:ea typeface="Times New Roman" panose="02020603050405020304" pitchFamily="18" charset="0"/>
              </a:rPr>
              <a:t>- </a:t>
            </a:r>
            <a:r>
              <a:rPr lang="en-US" sz="2800" b="1" dirty="0" err="1" smtClean="0">
                <a:solidFill>
                  <a:srgbClr val="002060"/>
                </a:solidFill>
                <a:latin typeface="Times New Roman" panose="02020603050405020304" pitchFamily="18" charset="0"/>
                <a:ea typeface="Times New Roman" panose="02020603050405020304" pitchFamily="18" charset="0"/>
              </a:rPr>
              <a:t>Vấn</a:t>
            </a:r>
            <a:r>
              <a:rPr lang="en-US" sz="2800" b="1" dirty="0" smtClean="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đề</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nghị</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luận</a:t>
            </a:r>
            <a:r>
              <a:rPr lang="en-US" sz="2800" b="1"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Bàn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về</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vẻ</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đẹp</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nhân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vật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Thánh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Gióng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trong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truyền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rPr>
              <a:t>thuyết</a:t>
            </a:r>
            <a:r>
              <a:rPr lang="en-US" sz="2800" dirty="0" smtClean="0">
                <a:solidFill>
                  <a:srgbClr val="002060"/>
                </a:solidFill>
                <a:latin typeface="Times New Roman" panose="02020603050405020304" pitchFamily="18" charset="0"/>
                <a:ea typeface="Times New Roman" panose="02020603050405020304" pitchFamily="18" charset="0"/>
              </a:rPr>
              <a:t>.  </a:t>
            </a:r>
            <a:endParaRPr lang="en-US" sz="2800"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059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3"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TotalTime>
  <Words>2000</Words>
  <Application>Microsoft Office PowerPoint</Application>
  <PresentationFormat>Widescreen</PresentationFormat>
  <Paragraphs>193</Paragraphs>
  <Slides>42</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42</vt:i4>
      </vt:variant>
    </vt:vector>
  </HeadingPairs>
  <TitlesOfParts>
    <vt:vector size="54" baseType="lpstr">
      <vt:lpstr>.VnTime</vt:lpstr>
      <vt:lpstr>Arial</vt:lpstr>
      <vt:lpstr>Calibri</vt:lpstr>
      <vt:lpstr>Calibri Light</vt:lpstr>
      <vt:lpstr>等线</vt:lpstr>
      <vt:lpstr>等线 Light</vt:lpstr>
      <vt:lpstr>Times New Roman</vt:lpstr>
      <vt:lpstr>Wingdings 2</vt:lpstr>
      <vt:lpstr>字魂59号-创粗黑</vt:lpstr>
      <vt:lpstr>小考拉体</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16</cp:revision>
  <dcterms:created xsi:type="dcterms:W3CDTF">2023-03-05T08:15:32Z</dcterms:created>
  <dcterms:modified xsi:type="dcterms:W3CDTF">2023-03-05T11:27:15Z</dcterms:modified>
</cp:coreProperties>
</file>